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464" r:id="rId2"/>
    <p:sldId id="368" r:id="rId3"/>
    <p:sldId id="477" r:id="rId4"/>
    <p:sldId id="375" r:id="rId5"/>
    <p:sldId id="374" r:id="rId6"/>
    <p:sldId id="370" r:id="rId7"/>
    <p:sldId id="371" r:id="rId8"/>
    <p:sldId id="372" r:id="rId9"/>
    <p:sldId id="373" r:id="rId10"/>
    <p:sldId id="376" r:id="rId11"/>
    <p:sldId id="377" r:id="rId12"/>
    <p:sldId id="467" r:id="rId13"/>
    <p:sldId id="468" r:id="rId14"/>
    <p:sldId id="383" r:id="rId15"/>
    <p:sldId id="384" r:id="rId16"/>
    <p:sldId id="385" r:id="rId17"/>
    <p:sldId id="469" r:id="rId18"/>
    <p:sldId id="470" r:id="rId19"/>
    <p:sldId id="471" r:id="rId20"/>
    <p:sldId id="472" r:id="rId21"/>
    <p:sldId id="473" r:id="rId22"/>
    <p:sldId id="474" r:id="rId23"/>
    <p:sldId id="475" r:id="rId24"/>
    <p:sldId id="476" r:id="rId25"/>
    <p:sldId id="394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E230C"/>
    <a:srgbClr val="1D1496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72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370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defRPr lang="zh-CN" altLang="en-US" sz="240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19872" y="6550025"/>
            <a:ext cx="2133600" cy="3079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285728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B050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第二节   </a:t>
            </a:r>
            <a:r>
              <a:rPr lang="zh-CN" altLang="en-US" dirty="0" smtClean="0"/>
              <a:t>正常</a:t>
            </a:r>
            <a:r>
              <a:rPr lang="zh-CN" altLang="en-US" sz="4400" dirty="0" smtClean="0"/>
              <a:t>心电图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64770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1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540750" cy="1143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（三）平均心电轴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540750" cy="4781550"/>
          </a:xfrm>
        </p:spPr>
        <p:txBody>
          <a:bodyPr/>
          <a:lstStyle/>
          <a:p>
            <a:pPr eaLnBrk="1" hangingPunct="1"/>
            <a:r>
              <a:rPr lang="zh-CN" altLang="en-US" sz="2800" dirty="0" smtClean="0">
                <a:solidFill>
                  <a:schemeClr val="tx2"/>
                </a:solidFill>
              </a:rPr>
              <a:t>定义</a:t>
            </a:r>
            <a:endParaRPr lang="en-US" altLang="zh-CN" sz="3600" dirty="0" smtClean="0">
              <a:solidFill>
                <a:srgbClr val="000066"/>
              </a:solidFill>
            </a:endParaRPr>
          </a:p>
          <a:p>
            <a:pPr lvl="1" eaLnBrk="1" hangingPunct="1"/>
            <a:r>
              <a:rPr lang="zh-CN" altLang="en-US" dirty="0" smtClean="0"/>
              <a:t>左右心室除极最大向量与</a:t>
            </a:r>
            <a:r>
              <a:rPr lang="en-US" altLang="zh-CN" dirty="0" smtClean="0"/>
              <a:t>Ⅰ</a:t>
            </a:r>
            <a:r>
              <a:rPr lang="zh-CN" altLang="en-US" dirty="0" smtClean="0"/>
              <a:t>导联正侧端形成的夹角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altLang="zh-CN" sz="2800" dirty="0" smtClean="0"/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6056" y="2330474"/>
            <a:ext cx="4392613" cy="390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Line 5"/>
          <p:cNvSpPr>
            <a:spLocks noChangeShapeType="1"/>
          </p:cNvSpPr>
          <p:nvPr/>
        </p:nvSpPr>
        <p:spPr bwMode="auto">
          <a:xfrm>
            <a:off x="4932363" y="4634681"/>
            <a:ext cx="1079500" cy="792162"/>
          </a:xfrm>
          <a:prstGeom prst="line">
            <a:avLst/>
          </a:prstGeom>
          <a:noFill/>
          <a:ln w="57150">
            <a:solidFill>
              <a:srgbClr val="2ECFE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（三）平均心</a:t>
            </a:r>
            <a:r>
              <a:rPr lang="zh-CN" altLang="en-US" dirty="0" smtClean="0"/>
              <a:t>电轴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4744"/>
            <a:ext cx="9144000" cy="4495800"/>
          </a:xfrm>
        </p:spPr>
        <p:txBody>
          <a:bodyPr/>
          <a:lstStyle/>
          <a:p>
            <a:pPr eaLnBrk="1" hangingPunct="1"/>
            <a:r>
              <a:rPr lang="zh-CN" altLang="en-US" dirty="0"/>
              <a:t>检测方法</a:t>
            </a:r>
          </a:p>
          <a:p>
            <a:pPr lvl="1" eaLnBrk="1" hangingPunct="1"/>
            <a:r>
              <a:rPr lang="zh-CN" altLang="en-US" dirty="0" smtClean="0"/>
              <a:t>目测法：看</a:t>
            </a:r>
            <a:r>
              <a:rPr lang="en-US" altLang="zh-CN" dirty="0" smtClean="0"/>
              <a:t>Ⅰ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Ⅲ</a:t>
            </a:r>
            <a:r>
              <a:rPr lang="zh-CN" altLang="en-US" dirty="0" smtClean="0"/>
              <a:t>导联的主波方向</a:t>
            </a:r>
            <a:endParaRPr lang="en-US" altLang="zh-CN" dirty="0" smtClean="0"/>
          </a:p>
          <a:p>
            <a:pPr lvl="2" eaLnBrk="1" hangingPunct="1"/>
            <a:r>
              <a:rPr lang="en-US" altLang="zh-CN" dirty="0" smtClean="0"/>
              <a:t>Ⅰ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Ⅲ</a:t>
            </a:r>
            <a:r>
              <a:rPr lang="zh-CN" altLang="en-US" dirty="0" smtClean="0"/>
              <a:t>均向上为正常</a:t>
            </a:r>
            <a:endParaRPr lang="en-US" altLang="zh-CN" dirty="0" smtClean="0"/>
          </a:p>
          <a:p>
            <a:pPr lvl="2" eaLnBrk="1" hangingPunct="1"/>
            <a:r>
              <a:rPr lang="en-US" altLang="zh-CN" dirty="0" smtClean="0"/>
              <a:t>Ⅰ</a:t>
            </a:r>
            <a:r>
              <a:rPr lang="zh-CN" altLang="en-US" dirty="0" smtClean="0"/>
              <a:t>向上，</a:t>
            </a:r>
            <a:r>
              <a:rPr lang="en-US" altLang="zh-CN" dirty="0" smtClean="0"/>
              <a:t>Ⅲ</a:t>
            </a:r>
            <a:r>
              <a:rPr lang="zh-CN" altLang="en-US" dirty="0" smtClean="0"/>
              <a:t>向下</a:t>
            </a:r>
            <a:r>
              <a:rPr lang="en-US" altLang="zh-CN" dirty="0" smtClean="0"/>
              <a:t>---</a:t>
            </a:r>
            <a:r>
              <a:rPr lang="zh-CN" altLang="en-US" dirty="0" smtClean="0"/>
              <a:t>左偏</a:t>
            </a:r>
          </a:p>
          <a:p>
            <a:pPr lvl="2" eaLnBrk="1" hangingPunct="1"/>
            <a:r>
              <a:rPr lang="en-US" altLang="zh-CN" dirty="0" smtClean="0"/>
              <a:t>Ⅰ</a:t>
            </a:r>
            <a:r>
              <a:rPr lang="zh-CN" altLang="en-US" dirty="0" smtClean="0"/>
              <a:t>向下，</a:t>
            </a:r>
            <a:r>
              <a:rPr lang="en-US" altLang="zh-CN" dirty="0" smtClean="0"/>
              <a:t>Ⅲ</a:t>
            </a:r>
            <a:r>
              <a:rPr lang="zh-CN" altLang="en-US" dirty="0" smtClean="0"/>
              <a:t>向上</a:t>
            </a:r>
            <a:r>
              <a:rPr lang="en-US" altLang="zh-CN" dirty="0" smtClean="0"/>
              <a:t>---</a:t>
            </a:r>
            <a:r>
              <a:rPr lang="zh-CN" altLang="en-US" dirty="0" smtClean="0"/>
              <a:t>右偏</a:t>
            </a:r>
            <a:endParaRPr lang="en-US" altLang="zh-CN" dirty="0" smtClean="0"/>
          </a:p>
          <a:p>
            <a:pPr lvl="2" eaLnBrk="1" hangingPunct="1"/>
            <a:r>
              <a:rPr lang="en-US" altLang="zh-CN" dirty="0" smtClean="0"/>
              <a:t>Ⅰ</a:t>
            </a:r>
            <a:r>
              <a:rPr lang="zh-CN" altLang="en-US" dirty="0" smtClean="0"/>
              <a:t>、</a:t>
            </a:r>
            <a:r>
              <a:rPr lang="en-US" altLang="zh-CN" dirty="0" smtClean="0"/>
              <a:t>Ⅲ</a:t>
            </a:r>
            <a:r>
              <a:rPr lang="zh-CN" altLang="en-US" dirty="0" smtClean="0"/>
              <a:t>均向下</a:t>
            </a:r>
            <a:r>
              <a:rPr lang="en-US" altLang="zh-CN" dirty="0" smtClean="0"/>
              <a:t>---</a:t>
            </a:r>
            <a:r>
              <a:rPr lang="zh-CN" altLang="en-US" dirty="0" smtClean="0"/>
              <a:t>严重右偏</a:t>
            </a:r>
          </a:p>
        </p:txBody>
      </p:sp>
      <p:pic>
        <p:nvPicPr>
          <p:cNvPr id="58372" name="Picture 6" descr="4-1-14"/>
          <p:cNvPicPr>
            <a:picLocks noChangeAspect="1" noChangeArrowheads="1"/>
          </p:cNvPicPr>
          <p:nvPr/>
        </p:nvPicPr>
        <p:blipFill>
          <a:blip r:embed="rId2"/>
          <a:srcRect b="8870"/>
          <a:stretch>
            <a:fillRect/>
          </a:stretch>
        </p:blipFill>
        <p:spPr bwMode="auto">
          <a:xfrm>
            <a:off x="5222191" y="2276872"/>
            <a:ext cx="3672408" cy="2915894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（三）平均心电轴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515672" cy="5033978"/>
          </a:xfrm>
        </p:spPr>
        <p:txBody>
          <a:bodyPr/>
          <a:lstStyle/>
          <a:p>
            <a:pPr lvl="1"/>
            <a:r>
              <a:rPr lang="zh-CN" altLang="en-US" dirty="0" smtClean="0"/>
              <a:t>振幅</a:t>
            </a:r>
            <a:r>
              <a:rPr lang="zh-CN" altLang="en-US" dirty="0"/>
              <a:t>法（作图法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4098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622976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391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（三）平均心电轴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心</a:t>
            </a:r>
            <a:r>
              <a:rPr lang="zh-CN" altLang="en-US" dirty="0"/>
              <a:t>电轴偏移的临床</a:t>
            </a:r>
            <a:r>
              <a:rPr lang="zh-CN" altLang="en-US" dirty="0" smtClean="0"/>
              <a:t>意义</a:t>
            </a:r>
            <a:endParaRPr lang="en-US" altLang="zh-CN" dirty="0" smtClean="0"/>
          </a:p>
          <a:p>
            <a:pPr lvl="1" eaLnBrk="1" hangingPunct="1">
              <a:buClr>
                <a:srgbClr val="DDB523"/>
              </a:buClr>
            </a:pPr>
            <a:r>
              <a:rPr lang="zh-CN" altLang="en-US" sz="2600" dirty="0"/>
              <a:t>正常心电轴</a:t>
            </a:r>
            <a:r>
              <a:rPr lang="zh-CN" altLang="en-US" sz="2600" dirty="0" smtClean="0"/>
              <a:t>：</a:t>
            </a:r>
            <a:r>
              <a:rPr lang="en-US" altLang="zh-CN" sz="2400" dirty="0" smtClean="0"/>
              <a:t>-</a:t>
            </a:r>
            <a:r>
              <a:rPr lang="en-US" altLang="zh-CN" sz="2400" dirty="0"/>
              <a:t>30°</a:t>
            </a:r>
            <a:r>
              <a:rPr lang="zh-CN" altLang="zh-CN" sz="2400" dirty="0"/>
              <a:t>～</a:t>
            </a:r>
            <a:r>
              <a:rPr lang="en-US" altLang="zh-CN" sz="2400" dirty="0"/>
              <a:t>+90</a:t>
            </a:r>
            <a:r>
              <a:rPr lang="en-US" altLang="zh-CN" sz="2400" dirty="0" smtClean="0"/>
              <a:t>°</a:t>
            </a:r>
            <a:endParaRPr lang="en-US" altLang="zh-CN" sz="2600" dirty="0">
              <a:solidFill>
                <a:srgbClr val="DDDDDD">
                  <a:lumMod val="10000"/>
                </a:srgbClr>
              </a:solidFill>
              <a:ea typeface="宋体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007393"/>
              </p:ext>
            </p:extLst>
          </p:nvPr>
        </p:nvGraphicFramePr>
        <p:xfrm>
          <a:off x="539552" y="2924944"/>
          <a:ext cx="8280920" cy="3181667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016224"/>
                <a:gridCol w="1872208"/>
                <a:gridCol w="4392488"/>
              </a:tblGrid>
              <a:tr h="579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心电轴偏移方向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</a:rPr>
                        <a:t>偏移范围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048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临床意义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8897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电轴轻度右偏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宋体" pitchFamily="2" charset="-122"/>
                          <a:ea typeface="宋体" pitchFamily="2" charset="-122"/>
                        </a:rPr>
                        <a:t>+90</a:t>
                      </a:r>
                      <a:r>
                        <a:rPr lang="en-US" sz="1800" b="1" kern="100" dirty="0" smtClean="0">
                          <a:effectLst/>
                          <a:latin typeface="宋体" pitchFamily="2" charset="-122"/>
                          <a:ea typeface="宋体" pitchFamily="2" charset="-122"/>
                        </a:rPr>
                        <a:t>°～+</a:t>
                      </a:r>
                      <a:r>
                        <a:rPr lang="en-US" sz="1800" b="1" kern="100" dirty="0">
                          <a:effectLst/>
                          <a:latin typeface="宋体" pitchFamily="2" charset="-122"/>
                          <a:ea typeface="宋体" pitchFamily="2" charset="-122"/>
                        </a:rPr>
                        <a:t>120°</a:t>
                      </a:r>
                      <a:endParaRPr lang="zh-CN" sz="1800" b="1" kern="100" dirty="0"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常见于正常的垂直位心脏、右心室肥厚、右束支传导阻滞和左后分支传导阻滞等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8897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电轴极度右偏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宋体" pitchFamily="2" charset="-122"/>
                          <a:ea typeface="宋体" pitchFamily="2" charset="-122"/>
                        </a:rPr>
                        <a:t>-90</a:t>
                      </a:r>
                      <a:r>
                        <a:rPr lang="en-US" sz="1800" b="1" kern="100" dirty="0" smtClean="0">
                          <a:effectLst/>
                          <a:latin typeface="宋体" pitchFamily="2" charset="-122"/>
                          <a:ea typeface="宋体" pitchFamily="2" charset="-122"/>
                        </a:rPr>
                        <a:t>°</a:t>
                      </a:r>
                      <a:r>
                        <a:rPr lang="en-US" altLang="zh-CN" sz="1800" b="1" kern="100" dirty="0" smtClean="0">
                          <a:effectLst/>
                          <a:latin typeface="宋体" pitchFamily="2" charset="-122"/>
                          <a:ea typeface="宋体" pitchFamily="2" charset="-122"/>
                        </a:rPr>
                        <a:t>～</a:t>
                      </a:r>
                      <a:r>
                        <a:rPr lang="en-US" sz="1800" b="1" kern="100" dirty="0" smtClean="0">
                          <a:effectLst/>
                          <a:latin typeface="宋体" pitchFamily="2" charset="-122"/>
                          <a:ea typeface="宋体" pitchFamily="2" charset="-122"/>
                        </a:rPr>
                        <a:t>-</a:t>
                      </a:r>
                      <a:r>
                        <a:rPr lang="en-US" sz="1800" b="1" kern="100" dirty="0">
                          <a:effectLst/>
                          <a:latin typeface="宋体" pitchFamily="2" charset="-122"/>
                          <a:ea typeface="宋体" pitchFamily="2" charset="-122"/>
                        </a:rPr>
                        <a:t>180°</a:t>
                      </a:r>
                      <a:endParaRPr lang="zh-CN" sz="1800" b="1" kern="100" dirty="0"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常见于严重的心脏疾病（如心肌梗死、右心室多重病变等）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8096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电轴左偏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宋体" pitchFamily="2" charset="-122"/>
                          <a:ea typeface="宋体" pitchFamily="2" charset="-122"/>
                        </a:rPr>
                        <a:t>-30</a:t>
                      </a:r>
                      <a:r>
                        <a:rPr lang="en-US" sz="1800" b="1" kern="100" dirty="0" smtClean="0">
                          <a:effectLst/>
                          <a:latin typeface="宋体" pitchFamily="2" charset="-122"/>
                          <a:ea typeface="宋体" pitchFamily="2" charset="-122"/>
                        </a:rPr>
                        <a:t>°</a:t>
                      </a:r>
                      <a:r>
                        <a:rPr lang="en-US" altLang="zh-CN" sz="1800" b="1" kern="100" dirty="0" smtClean="0">
                          <a:effectLst/>
                          <a:latin typeface="宋体" pitchFamily="2" charset="-122"/>
                          <a:ea typeface="宋体" pitchFamily="2" charset="-122"/>
                        </a:rPr>
                        <a:t>～</a:t>
                      </a:r>
                      <a:r>
                        <a:rPr lang="en-US" sz="1800" b="1" kern="100" dirty="0" smtClean="0">
                          <a:effectLst/>
                          <a:latin typeface="宋体" pitchFamily="2" charset="-122"/>
                          <a:ea typeface="宋体" pitchFamily="2" charset="-122"/>
                        </a:rPr>
                        <a:t>-</a:t>
                      </a:r>
                      <a:r>
                        <a:rPr lang="en-US" sz="1800" b="1" kern="100" dirty="0">
                          <a:effectLst/>
                          <a:latin typeface="宋体" pitchFamily="2" charset="-122"/>
                          <a:ea typeface="宋体" pitchFamily="2" charset="-122"/>
                        </a:rPr>
                        <a:t>90°</a:t>
                      </a:r>
                      <a:endParaRPr lang="zh-CN" sz="1800" b="1" kern="100" dirty="0"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常见于横位心脏（肥胖、大量腹水、妊娠晚期等）、左心室肥厚、左束支传导阻滞和左前分支传导阻滞等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099774" y="2353202"/>
            <a:ext cx="4148559" cy="442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隶书" pitchFamily="49" charset="-122"/>
                <a:ea typeface="隶书" pitchFamily="49" charset="-122"/>
                <a:cs typeface="Times New Roman" pitchFamily="18" charset="0"/>
              </a:rPr>
              <a:t>心电轴偏移及其临床意义</a:t>
            </a:r>
            <a:endParaRPr kumimoji="0" lang="zh-CN" sz="4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隶书" pitchFamily="49" charset="-122"/>
              <a:ea typeface="隶书" pitchFamily="49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7145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3707904" y="1916832"/>
            <a:ext cx="5329238" cy="3672408"/>
          </a:xfrm>
        </p:spPr>
      </p:pic>
      <p:pic>
        <p:nvPicPr>
          <p:cNvPr id="645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578" y="1916832"/>
            <a:ext cx="3683000" cy="3598863"/>
          </a:xfrm>
        </p:spPr>
      </p:pic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179512" y="332656"/>
            <a:ext cx="53292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chemeClr val="bg1"/>
                </a:solidFill>
              </a:rPr>
              <a:t>（四）心脏循长轴转位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765" y="188640"/>
            <a:ext cx="8229600" cy="968152"/>
          </a:xfrm>
        </p:spPr>
        <p:txBody>
          <a:bodyPr/>
          <a:lstStyle/>
          <a:p>
            <a:pPr eaLnBrk="1" hangingPunct="1"/>
            <a:r>
              <a:rPr lang="zh-CN" altLang="en-US" sz="3600" dirty="0" smtClean="0"/>
              <a:t>二、正常心电图波形与正常值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540055" cy="5310981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zh-CN" altLang="en-US" sz="2800" dirty="0" smtClean="0">
                <a:solidFill>
                  <a:srgbClr val="000066"/>
                </a:solidFill>
              </a:rPr>
              <a:t>（一）</a:t>
            </a:r>
            <a:r>
              <a:rPr lang="en-US" altLang="zh-CN" sz="2800" dirty="0" smtClean="0">
                <a:solidFill>
                  <a:srgbClr val="000066"/>
                </a:solidFill>
              </a:rPr>
              <a:t>P</a:t>
            </a:r>
            <a:r>
              <a:rPr lang="zh-CN" altLang="en-US" sz="2800" dirty="0" smtClean="0">
                <a:solidFill>
                  <a:srgbClr val="000066"/>
                </a:solidFill>
              </a:rPr>
              <a:t>波</a:t>
            </a:r>
          </a:p>
          <a:p>
            <a:pPr lvl="1" eaLnBrk="1" hangingPunct="1">
              <a:lnSpc>
                <a:spcPct val="110000"/>
              </a:lnSpc>
              <a:buClr>
                <a:schemeClr val="tx1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zh-CN" altLang="en-US" sz="2600" b="1" dirty="0" smtClean="0"/>
              <a:t>方向</a:t>
            </a:r>
            <a:r>
              <a:rPr lang="zh-CN" altLang="en-US" sz="2600" dirty="0" smtClean="0"/>
              <a:t>：</a:t>
            </a:r>
            <a:r>
              <a:rPr lang="en-US" altLang="zh-CN" sz="2600" dirty="0" err="1" smtClean="0"/>
              <a:t>Ⅰ</a:t>
            </a:r>
            <a:r>
              <a:rPr lang="en-US" altLang="en-US" sz="2600" dirty="0" err="1" smtClean="0"/>
              <a:t>、</a:t>
            </a:r>
            <a:r>
              <a:rPr lang="en-US" altLang="zh-CN" sz="2600" dirty="0" err="1" smtClean="0"/>
              <a:t>Ⅱ</a:t>
            </a:r>
            <a:r>
              <a:rPr lang="zh-CN" altLang="en-US" sz="2600" dirty="0" smtClean="0"/>
              <a:t>、</a:t>
            </a:r>
            <a:r>
              <a:rPr lang="en-US" altLang="zh-CN" sz="2600" dirty="0" err="1" smtClean="0"/>
              <a:t>avF</a:t>
            </a:r>
            <a:r>
              <a:rPr lang="zh-CN" altLang="en-US" sz="2600" dirty="0" smtClean="0"/>
              <a:t>、 </a:t>
            </a:r>
          </a:p>
          <a:p>
            <a:pPr marL="400050" lvl="1" indent="0" eaLnBrk="1" hangingPunct="1">
              <a:lnSpc>
                <a:spcPct val="110000"/>
              </a:lnSpc>
              <a:buClr>
                <a:schemeClr val="tx1">
                  <a:lumMod val="60000"/>
                  <a:lumOff val="40000"/>
                </a:schemeClr>
              </a:buClr>
              <a:buNone/>
            </a:pPr>
            <a:r>
              <a:rPr lang="zh-CN" altLang="en-US" sz="2600" dirty="0" smtClean="0"/>
              <a:t>         </a:t>
            </a:r>
            <a:r>
              <a:rPr lang="en-US" altLang="zh-CN" sz="2600" dirty="0" smtClean="0"/>
              <a:t>V4</a:t>
            </a:r>
            <a:r>
              <a:rPr lang="en-US" altLang="zh-CN" sz="2600" dirty="0">
                <a:solidFill>
                  <a:srgbClr val="DDDDDD">
                    <a:lumMod val="10000"/>
                  </a:srgbClr>
                </a:solidFill>
              </a:rPr>
              <a:t>~</a:t>
            </a:r>
            <a:r>
              <a:rPr lang="en-US" altLang="zh-CN" sz="2600" dirty="0" smtClean="0"/>
              <a:t>V6</a:t>
            </a:r>
            <a:r>
              <a:rPr lang="zh-CN" altLang="en-US" sz="2600" dirty="0" smtClean="0"/>
              <a:t>直立；</a:t>
            </a:r>
            <a:r>
              <a:rPr lang="en-US" altLang="zh-CN" sz="2600" dirty="0" err="1" smtClean="0"/>
              <a:t>avR</a:t>
            </a:r>
            <a:r>
              <a:rPr lang="zh-CN" altLang="en-US" sz="2600" dirty="0" smtClean="0"/>
              <a:t>倒立</a:t>
            </a:r>
          </a:p>
          <a:p>
            <a:pPr lvl="1" eaLnBrk="1" hangingPunct="1">
              <a:lnSpc>
                <a:spcPct val="110000"/>
              </a:lnSpc>
              <a:buClr>
                <a:schemeClr val="tx1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zh-CN" altLang="en-US" sz="2600" b="1" dirty="0" smtClean="0"/>
              <a:t>时间</a:t>
            </a:r>
            <a:r>
              <a:rPr lang="zh-CN" altLang="en-US" sz="2600" dirty="0" smtClean="0"/>
              <a:t>：一般小于</a:t>
            </a:r>
            <a:r>
              <a:rPr lang="en-US" altLang="zh-CN" sz="2600" dirty="0" smtClean="0"/>
              <a:t>0.12</a:t>
            </a:r>
            <a:r>
              <a:rPr lang="zh-CN" altLang="en-US" sz="2600" dirty="0" smtClean="0"/>
              <a:t>秒</a:t>
            </a:r>
          </a:p>
          <a:p>
            <a:pPr lvl="1" eaLnBrk="1" hangingPunct="1">
              <a:lnSpc>
                <a:spcPct val="110000"/>
              </a:lnSpc>
              <a:buClr>
                <a:schemeClr val="tx1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zh-CN" altLang="en-US" sz="2600" b="1" dirty="0" smtClean="0"/>
              <a:t>振幅：</a:t>
            </a:r>
            <a:r>
              <a:rPr lang="zh-CN" altLang="en-US" sz="2600" dirty="0" smtClean="0"/>
              <a:t>肢体导联不超过</a:t>
            </a:r>
            <a:r>
              <a:rPr lang="en-US" altLang="zh-CN" sz="2600" dirty="0" smtClean="0"/>
              <a:t>0.25mV</a:t>
            </a:r>
          </a:p>
          <a:p>
            <a:pPr marL="400050" lvl="1" indent="0" eaLnBrk="1" hangingPunct="1">
              <a:lnSpc>
                <a:spcPct val="110000"/>
              </a:lnSpc>
              <a:buClr>
                <a:schemeClr val="tx1">
                  <a:lumMod val="60000"/>
                  <a:lumOff val="40000"/>
                </a:schemeClr>
              </a:buClr>
              <a:buNone/>
            </a:pPr>
            <a:r>
              <a:rPr lang="en-US" altLang="zh-CN" sz="2600" dirty="0" smtClean="0"/>
              <a:t>          </a:t>
            </a:r>
            <a:r>
              <a:rPr lang="zh-CN" altLang="en-US" sz="2600" dirty="0" smtClean="0"/>
              <a:t>（胸导联</a:t>
            </a:r>
            <a:r>
              <a:rPr lang="zh-CN" altLang="en-US" sz="2600" dirty="0"/>
              <a:t>不超过</a:t>
            </a:r>
            <a:r>
              <a:rPr lang="en-US" altLang="zh-CN" sz="2600" dirty="0" smtClean="0"/>
              <a:t>0.20mV</a:t>
            </a:r>
            <a:r>
              <a:rPr lang="zh-CN" altLang="en-US" sz="2600" dirty="0" smtClean="0"/>
              <a:t>）</a:t>
            </a:r>
          </a:p>
          <a:p>
            <a:pPr eaLnBrk="1" hangingPunct="1">
              <a:lnSpc>
                <a:spcPct val="120000"/>
              </a:lnSpc>
              <a:buClr>
                <a:schemeClr val="tx1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endParaRPr lang="zh-CN" altLang="en-US" sz="2800" dirty="0" smtClean="0"/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endParaRPr lang="zh-CN" altLang="en-US" sz="2800" dirty="0" smtClean="0"/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endParaRPr lang="zh-CN" altLang="en-US" sz="2800" dirty="0" smtClean="0"/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endParaRPr lang="en-US" altLang="zh-CN" sz="2800" dirty="0" smtClean="0"/>
          </a:p>
        </p:txBody>
      </p:sp>
      <p:pic>
        <p:nvPicPr>
          <p:cNvPr id="274436" name="Picture 4" descr="Snap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3" y="4437112"/>
            <a:ext cx="7333349" cy="160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4" descr="Snap1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4304" y="1340769"/>
            <a:ext cx="2781664" cy="2880319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74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3038" y="332656"/>
            <a:ext cx="8077200" cy="720080"/>
          </a:xfrm>
        </p:spPr>
        <p:txBody>
          <a:bodyPr/>
          <a:lstStyle/>
          <a:p>
            <a:pPr eaLnBrk="1" hangingPunct="1"/>
            <a:r>
              <a:rPr lang="zh-CN" altLang="en-US" sz="3600" dirty="0"/>
              <a:t>二、正常心电图波形与正常值</a:t>
            </a:r>
            <a:endParaRPr lang="zh-CN" altLang="en-US" sz="3600" dirty="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96752"/>
            <a:ext cx="8533135" cy="5289773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buClr>
                <a:schemeClr val="tx1"/>
              </a:buClr>
              <a:buNone/>
            </a:pPr>
            <a:r>
              <a:rPr lang="zh-CN" altLang="en-US" sz="2800" dirty="0"/>
              <a:t>（二）</a:t>
            </a:r>
            <a:r>
              <a:rPr lang="en-US" altLang="zh-CN" sz="2800" dirty="0"/>
              <a:t>P-R</a:t>
            </a:r>
            <a:r>
              <a:rPr lang="zh-CN" altLang="en-US" sz="2800" dirty="0"/>
              <a:t>间期</a:t>
            </a:r>
            <a:endParaRPr lang="en-US" altLang="zh-CN" sz="2800" b="1" dirty="0" smtClean="0"/>
          </a:p>
          <a:p>
            <a:pPr lvl="1" eaLnBrk="1" hangingPunct="1">
              <a:lnSpc>
                <a:spcPct val="13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600" b="1" dirty="0" smtClean="0"/>
              <a:t>时间</a:t>
            </a:r>
            <a:r>
              <a:rPr lang="zh-CN" altLang="en-US" sz="2600" dirty="0" smtClean="0"/>
              <a:t>：</a:t>
            </a:r>
            <a:r>
              <a:rPr lang="en-US" altLang="zh-CN" sz="2600" dirty="0" smtClean="0"/>
              <a:t>P-R</a:t>
            </a:r>
            <a:r>
              <a:rPr lang="zh-CN" altLang="en-US" sz="2600" dirty="0" smtClean="0"/>
              <a:t>间期为</a:t>
            </a:r>
            <a:r>
              <a:rPr lang="en-US" altLang="zh-CN" sz="2600" dirty="0" smtClean="0"/>
              <a:t>0.12~0.20</a:t>
            </a:r>
            <a:r>
              <a:rPr lang="zh-CN" altLang="en-US" sz="2600" dirty="0" smtClean="0"/>
              <a:t>秒</a:t>
            </a:r>
          </a:p>
          <a:p>
            <a:pPr lvl="1" eaLnBrk="1" hangingPunct="1">
              <a:lnSpc>
                <a:spcPct val="13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600" dirty="0" smtClean="0"/>
              <a:t>年龄越大，心率越慢，</a:t>
            </a:r>
            <a:r>
              <a:rPr lang="en-US" altLang="zh-CN" sz="2600" dirty="0" smtClean="0"/>
              <a:t>P-R</a:t>
            </a:r>
            <a:r>
              <a:rPr lang="zh-CN" altLang="en-US" sz="2600" dirty="0" smtClean="0"/>
              <a:t>间期越长</a:t>
            </a:r>
          </a:p>
          <a:p>
            <a:pPr lvl="1" eaLnBrk="1" hangingPunct="1">
              <a:lnSpc>
                <a:spcPct val="13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600" dirty="0" smtClean="0"/>
              <a:t>年龄越小，心率越快，</a:t>
            </a:r>
            <a:r>
              <a:rPr lang="en-US" altLang="zh-CN" sz="2600" dirty="0" smtClean="0"/>
              <a:t>P-R</a:t>
            </a:r>
            <a:r>
              <a:rPr lang="zh-CN" altLang="en-US" sz="2600" dirty="0" smtClean="0"/>
              <a:t>间期越短</a:t>
            </a:r>
          </a:p>
          <a:p>
            <a:pPr lvl="1" eaLnBrk="1" hangingPunct="1"/>
            <a:endParaRPr lang="en-US" altLang="zh-CN" sz="2600" dirty="0" smtClean="0"/>
          </a:p>
        </p:txBody>
      </p:sp>
      <p:pic>
        <p:nvPicPr>
          <p:cNvPr id="275460" name="Picture 11"/>
          <p:cNvPicPr>
            <a:picLocks noChangeAspect="1" noChangeArrowheads="1"/>
          </p:cNvPicPr>
          <p:nvPr/>
        </p:nvPicPr>
        <p:blipFill>
          <a:blip r:embed="rId2"/>
          <a:srcRect l="21243" t="32756" r="21532" b="56454"/>
          <a:stretch>
            <a:fillRect/>
          </a:stretch>
        </p:blipFill>
        <p:spPr bwMode="auto">
          <a:xfrm>
            <a:off x="647575" y="5297388"/>
            <a:ext cx="8316913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5461" name="Picture 10"/>
          <p:cNvPicPr>
            <a:picLocks noChangeAspect="1" noChangeArrowheads="1"/>
          </p:cNvPicPr>
          <p:nvPr/>
        </p:nvPicPr>
        <p:blipFill>
          <a:blip r:embed="rId3"/>
          <a:srcRect l="10742" t="57274" r="11446" b="20052"/>
          <a:stretch>
            <a:fillRect/>
          </a:stretch>
        </p:blipFill>
        <p:spPr bwMode="auto">
          <a:xfrm>
            <a:off x="711912" y="3717032"/>
            <a:ext cx="561657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6" name="Line 6"/>
          <p:cNvSpPr>
            <a:spLocks noChangeShapeType="1"/>
          </p:cNvSpPr>
          <p:nvPr/>
        </p:nvSpPr>
        <p:spPr bwMode="auto">
          <a:xfrm>
            <a:off x="4301207" y="4157564"/>
            <a:ext cx="0" cy="576262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66567" name="Line 7"/>
          <p:cNvSpPr>
            <a:spLocks noChangeShapeType="1"/>
          </p:cNvSpPr>
          <p:nvPr/>
        </p:nvSpPr>
        <p:spPr bwMode="auto">
          <a:xfrm>
            <a:off x="4806032" y="4157564"/>
            <a:ext cx="0" cy="576262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>
            <a:off x="4301207" y="4732465"/>
            <a:ext cx="504825" cy="0"/>
          </a:xfrm>
          <a:prstGeom prst="line">
            <a:avLst/>
          </a:prstGeom>
          <a:noFill/>
          <a:ln w="38100">
            <a:solidFill>
              <a:srgbClr val="2ECFE0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>
            <a:off x="4301206" y="4183451"/>
            <a:ext cx="504825" cy="0"/>
          </a:xfrm>
          <a:prstGeom prst="line">
            <a:avLst/>
          </a:prstGeom>
          <a:noFill/>
          <a:ln w="57150">
            <a:solidFill>
              <a:srgbClr val="2ECFE0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66570" name="Line 10"/>
          <p:cNvSpPr>
            <a:spLocks noChangeShapeType="1"/>
          </p:cNvSpPr>
          <p:nvPr/>
        </p:nvSpPr>
        <p:spPr bwMode="auto">
          <a:xfrm>
            <a:off x="6174457" y="5597426"/>
            <a:ext cx="0" cy="576263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>
            <a:off x="5956969" y="5597426"/>
            <a:ext cx="0" cy="576263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66572" name="Line 12"/>
          <p:cNvSpPr>
            <a:spLocks noChangeShapeType="1"/>
          </p:cNvSpPr>
          <p:nvPr/>
        </p:nvSpPr>
        <p:spPr bwMode="auto">
          <a:xfrm>
            <a:off x="5972390" y="6151238"/>
            <a:ext cx="215900" cy="0"/>
          </a:xfrm>
          <a:prstGeom prst="line">
            <a:avLst/>
          </a:prstGeom>
          <a:noFill/>
          <a:ln w="38100">
            <a:solidFill>
              <a:srgbClr val="2ECFE0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66573" name="Line 13"/>
          <p:cNvSpPr>
            <a:spLocks noChangeShapeType="1"/>
          </p:cNvSpPr>
          <p:nvPr/>
        </p:nvSpPr>
        <p:spPr bwMode="auto">
          <a:xfrm>
            <a:off x="5956969" y="5608085"/>
            <a:ext cx="215900" cy="0"/>
          </a:xfrm>
          <a:prstGeom prst="line">
            <a:avLst/>
          </a:prstGeom>
          <a:noFill/>
          <a:ln w="38100">
            <a:solidFill>
              <a:srgbClr val="2ECFE0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75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75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二、正常心电图波形与正常值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1" hangingPunct="1">
              <a:buClr>
                <a:schemeClr val="tx1"/>
              </a:buClr>
              <a:buNone/>
            </a:pPr>
            <a:r>
              <a:rPr lang="zh-CN" altLang="en-US" dirty="0"/>
              <a:t>（三）</a:t>
            </a:r>
            <a:r>
              <a:rPr lang="en-US" altLang="zh-CN" dirty="0"/>
              <a:t>QRS</a:t>
            </a:r>
            <a:r>
              <a:rPr lang="zh-CN" altLang="en-US" dirty="0"/>
              <a:t>波群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600" b="1" dirty="0"/>
              <a:t>时间</a:t>
            </a:r>
            <a:r>
              <a:rPr lang="zh-CN" altLang="en-US" sz="2600" dirty="0"/>
              <a:t>：</a:t>
            </a:r>
            <a:r>
              <a:rPr lang="en-US" altLang="zh-CN" sz="2600" dirty="0"/>
              <a:t>0.06</a:t>
            </a:r>
            <a:r>
              <a:rPr lang="en-US" altLang="zh-CN" sz="2600" dirty="0">
                <a:solidFill>
                  <a:srgbClr val="DDDDDD">
                    <a:lumMod val="10000"/>
                  </a:srgbClr>
                </a:solidFill>
              </a:rPr>
              <a:t>~</a:t>
            </a:r>
            <a:r>
              <a:rPr lang="en-US" altLang="zh-CN" sz="2600" dirty="0"/>
              <a:t>0.10</a:t>
            </a:r>
            <a:r>
              <a:rPr lang="zh-CN" altLang="en-US" sz="2600" dirty="0"/>
              <a:t>秒；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600" dirty="0"/>
              <a:t> </a:t>
            </a:r>
            <a:r>
              <a:rPr lang="zh-CN" altLang="en-US" sz="2600" b="1" dirty="0"/>
              <a:t>波形与振幅</a:t>
            </a:r>
          </a:p>
          <a:p>
            <a:pPr marL="400050" lvl="1" indent="0" eaLnBrk="1" hangingPunct="1">
              <a:buClr>
                <a:schemeClr val="tx1"/>
              </a:buClr>
              <a:buNone/>
            </a:pPr>
            <a:r>
              <a:rPr lang="zh-CN" altLang="en-US" sz="2600" dirty="0"/>
              <a:t>    胸导联：</a:t>
            </a:r>
            <a:r>
              <a:rPr lang="en-US" altLang="zh-CN" sz="2600" dirty="0"/>
              <a:t>R</a:t>
            </a:r>
            <a:r>
              <a:rPr lang="zh-CN" altLang="en-US" sz="2600" dirty="0"/>
              <a:t>波从</a:t>
            </a:r>
            <a:r>
              <a:rPr lang="en-US" altLang="zh-CN" sz="2600" dirty="0"/>
              <a:t>V1-V6</a:t>
            </a:r>
            <a:r>
              <a:rPr lang="zh-CN" altLang="en-US" sz="2600" dirty="0"/>
              <a:t>逐渐增高</a:t>
            </a:r>
          </a:p>
          <a:p>
            <a:pPr marL="400050" lvl="1" indent="0" eaLnBrk="1" hangingPunct="1">
              <a:buClr>
                <a:schemeClr val="tx1"/>
              </a:buClr>
              <a:buNone/>
            </a:pPr>
            <a:r>
              <a:rPr lang="en-US" altLang="zh-CN" sz="2600" dirty="0"/>
              <a:t>               S</a:t>
            </a:r>
            <a:r>
              <a:rPr lang="zh-CN" altLang="en-US" sz="2600" dirty="0"/>
              <a:t>波则相反，逐渐变小 </a:t>
            </a:r>
          </a:p>
          <a:p>
            <a:pPr marL="400050" lvl="1" indent="0" eaLnBrk="1" hangingPunct="1">
              <a:buClr>
                <a:schemeClr val="tx1"/>
              </a:buClr>
              <a:buNone/>
            </a:pPr>
            <a:r>
              <a:rPr lang="zh-CN" altLang="en-US" sz="2600" dirty="0"/>
              <a:t>    肢体导联：标准导联主波向上； </a:t>
            </a:r>
            <a:r>
              <a:rPr lang="en-US" altLang="zh-CN" sz="2600" dirty="0" err="1"/>
              <a:t>aVR</a:t>
            </a:r>
            <a:r>
              <a:rPr lang="zh-CN" altLang="en-US" sz="2600" dirty="0"/>
              <a:t>向下 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altLang="zh-CN" sz="2600" dirty="0"/>
              <a:t> </a:t>
            </a:r>
            <a:r>
              <a:rPr lang="en-US" altLang="zh-CN" sz="2600" b="1" dirty="0"/>
              <a:t>Q</a:t>
            </a:r>
            <a:r>
              <a:rPr lang="zh-CN" altLang="en-US" sz="2600" b="1" dirty="0"/>
              <a:t>波</a:t>
            </a:r>
            <a:r>
              <a:rPr lang="zh-CN" altLang="en-US" sz="2600" dirty="0"/>
              <a:t>：时间不超过</a:t>
            </a:r>
            <a:r>
              <a:rPr lang="en-US" altLang="zh-CN" sz="2600" dirty="0"/>
              <a:t>0.04</a:t>
            </a:r>
            <a:r>
              <a:rPr lang="zh-CN" altLang="en-US" sz="2600" dirty="0"/>
              <a:t>秒，</a:t>
            </a:r>
          </a:p>
          <a:p>
            <a:pPr marL="400050" lvl="1" indent="0" eaLnBrk="1" hangingPunct="1">
              <a:buClr>
                <a:schemeClr val="tx1"/>
              </a:buClr>
              <a:buNone/>
            </a:pPr>
            <a:r>
              <a:rPr lang="zh-CN" altLang="en-US" sz="2600" dirty="0"/>
              <a:t>            振幅不超过同导联</a:t>
            </a:r>
            <a:r>
              <a:rPr lang="en-US" altLang="zh-CN" sz="2600" dirty="0"/>
              <a:t>R</a:t>
            </a:r>
            <a:r>
              <a:rPr lang="zh-CN" altLang="en-US" sz="2600" dirty="0"/>
              <a:t>波的</a:t>
            </a:r>
            <a:r>
              <a:rPr lang="en-US" altLang="zh-CN" sz="2600" dirty="0"/>
              <a:t>1/4</a:t>
            </a:r>
            <a:r>
              <a:rPr lang="zh-CN" altLang="en-US" sz="2600" dirty="0"/>
              <a:t> 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493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二、正常心电图波形与正常值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正常胸导联</a:t>
            </a:r>
            <a:r>
              <a:rPr lang="en-US" altLang="zh-CN" dirty="0"/>
              <a:t>QRS</a:t>
            </a:r>
            <a:r>
              <a:rPr lang="zh-CN" altLang="en-US" dirty="0"/>
              <a:t>波群特点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chest-lead%20QRSr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2060848"/>
            <a:ext cx="4749197" cy="370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2094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二、正常心电图波形与正常值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Q</a:t>
            </a:r>
            <a:r>
              <a:rPr lang="zh-CN" altLang="en-US" dirty="0"/>
              <a:t>波振幅的测定方法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076056" y="2077500"/>
            <a:ext cx="2973390" cy="1200329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从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基线下缘测至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Q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波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最低点</a:t>
            </a:r>
            <a:endParaRPr lang="en-US" altLang="zh-CN" sz="2400" b="1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正常值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≤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／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4R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61255" y="1593899"/>
            <a:ext cx="5174841" cy="4787429"/>
            <a:chOff x="261255" y="810305"/>
            <a:chExt cx="5678976" cy="5461908"/>
          </a:xfrm>
        </p:grpSpPr>
        <p:sp>
          <p:nvSpPr>
            <p:cNvPr id="5" name="Line 2"/>
            <p:cNvSpPr>
              <a:spLocks noChangeShapeType="1"/>
            </p:cNvSpPr>
            <p:nvPr/>
          </p:nvSpPr>
          <p:spPr bwMode="auto">
            <a:xfrm>
              <a:off x="1532039" y="4300762"/>
              <a:ext cx="1603047" cy="792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" name="Freeform 3"/>
            <p:cNvSpPr>
              <a:spLocks/>
            </p:cNvSpPr>
            <p:nvPr/>
          </p:nvSpPr>
          <p:spPr bwMode="auto">
            <a:xfrm>
              <a:off x="3050466" y="4301553"/>
              <a:ext cx="326148" cy="1086419"/>
            </a:xfrm>
            <a:custGeom>
              <a:avLst/>
              <a:gdLst>
                <a:gd name="T0" fmla="*/ 0 w 341"/>
                <a:gd name="T1" fmla="*/ 0 h 1308"/>
                <a:gd name="T2" fmla="*/ 2147483647 w 341"/>
                <a:gd name="T3" fmla="*/ 2147483647 h 1308"/>
                <a:gd name="T4" fmla="*/ 0 60000 65536"/>
                <a:gd name="T5" fmla="*/ 0 60000 65536"/>
                <a:gd name="T6" fmla="*/ 0 w 341"/>
                <a:gd name="T7" fmla="*/ 0 h 1308"/>
                <a:gd name="T8" fmla="*/ 341 w 341"/>
                <a:gd name="T9" fmla="*/ 1308 h 130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41" h="1308">
                  <a:moveTo>
                    <a:pt x="0" y="0"/>
                  </a:moveTo>
                  <a:lnTo>
                    <a:pt x="341" y="1308"/>
                  </a:lnTo>
                </a:path>
              </a:pathLst>
            </a:cu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7" name="Line 4"/>
            <p:cNvSpPr>
              <a:spLocks noChangeShapeType="1"/>
            </p:cNvSpPr>
            <p:nvPr/>
          </p:nvSpPr>
          <p:spPr bwMode="auto">
            <a:xfrm flipV="1">
              <a:off x="3371850" y="1389743"/>
              <a:ext cx="455613" cy="3969654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856265" y="1389743"/>
              <a:ext cx="419666" cy="2911019"/>
            </a:xfrm>
            <a:custGeom>
              <a:avLst/>
              <a:gdLst>
                <a:gd name="T0" fmla="*/ 0 w 242"/>
                <a:gd name="T1" fmla="*/ 0 h 1780"/>
                <a:gd name="T2" fmla="*/ 2147483647 w 242"/>
                <a:gd name="T3" fmla="*/ 2147483647 h 1780"/>
                <a:gd name="T4" fmla="*/ 0 60000 65536"/>
                <a:gd name="T5" fmla="*/ 0 60000 65536"/>
                <a:gd name="T6" fmla="*/ 0 w 242"/>
                <a:gd name="T7" fmla="*/ 0 h 1780"/>
                <a:gd name="T8" fmla="*/ 242 w 242"/>
                <a:gd name="T9" fmla="*/ 1780 h 178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2" h="1780">
                  <a:moveTo>
                    <a:pt x="0" y="0"/>
                  </a:moveTo>
                  <a:lnTo>
                    <a:pt x="242" y="1780"/>
                  </a:lnTo>
                </a:path>
              </a:pathLst>
            </a:cu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4197577" y="4300762"/>
              <a:ext cx="1598559" cy="0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592472" y="3486150"/>
              <a:ext cx="5347759" cy="2786063"/>
              <a:chOff x="420" y="2196"/>
              <a:chExt cx="3790" cy="1755"/>
            </a:xfrm>
          </p:grpSpPr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 flipV="1">
                <a:off x="420" y="2773"/>
                <a:ext cx="3790" cy="1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V="1">
                <a:off x="420" y="3423"/>
                <a:ext cx="379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 rot="5400000">
                <a:off x="176" y="2483"/>
                <a:ext cx="578" cy="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 rot="16200000" flipV="1">
                <a:off x="197" y="3687"/>
                <a:ext cx="516" cy="1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endParaRPr lang="zh-CN" altLang="en-US" sz="1600"/>
              </a:p>
            </p:txBody>
          </p:sp>
        </p:grp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261255" y="4723840"/>
              <a:ext cx="2322985" cy="523220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00"/>
                  </a:solidFill>
                  <a:latin typeface="+mn-lt"/>
                  <a:ea typeface="方正舒体" pitchFamily="2" charset="-122"/>
                </a:rPr>
                <a:t>Q</a:t>
              </a:r>
              <a:r>
                <a:rPr lang="zh-CN" altLang="en-US" sz="2800" b="1" dirty="0">
                  <a:solidFill>
                    <a:srgbClr val="FF0000"/>
                  </a:solidFill>
                  <a:latin typeface="+mn-lt"/>
                  <a:ea typeface="方正舒体" pitchFamily="2" charset="-122"/>
                </a:rPr>
                <a:t>波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+mn-lt"/>
                  <a:ea typeface="方正舒体" pitchFamily="2" charset="-122"/>
                </a:rPr>
                <a:t>的振幅</a:t>
              </a:r>
              <a:endParaRPr lang="zh-CN" altLang="en-US" sz="2800" b="1" dirty="0">
                <a:solidFill>
                  <a:srgbClr val="FF0000"/>
                </a:solidFill>
                <a:latin typeface="+mn-lt"/>
                <a:ea typeface="方正舒体" pitchFamily="2" charset="-122"/>
              </a:endParaRP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3135086" y="5311319"/>
              <a:ext cx="677863" cy="523220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Q</a:t>
              </a:r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3599656" y="810305"/>
              <a:ext cx="676275" cy="523220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R</a:t>
              </a: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4101589" y="4265325"/>
              <a:ext cx="677863" cy="523220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8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S</a:t>
              </a:r>
              <a:endPara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69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84" y="116632"/>
            <a:ext cx="6848772" cy="108012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dirty="0">
                <a:latin typeface="+mn-ea"/>
                <a:ea typeface="+mn-ea"/>
              </a:rPr>
              <a:t>一、</a:t>
            </a:r>
            <a:r>
              <a:rPr lang="zh-CN" altLang="en-US" sz="3600" dirty="0" smtClean="0">
                <a:latin typeface="+mn-ea"/>
                <a:ea typeface="+mn-ea"/>
              </a:rPr>
              <a:t>心电图测量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540750" cy="4498975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隶书" pitchFamily="49" charset="-122"/>
              </a:rPr>
              <a:t> </a:t>
            </a:r>
            <a:r>
              <a:rPr lang="zh-CN" altLang="en-US" sz="3200" dirty="0" smtClean="0">
                <a:latin typeface="隶书" pitchFamily="49" charset="-122"/>
              </a:rPr>
              <a:t>各波段时间</a:t>
            </a:r>
            <a:r>
              <a:rPr lang="zh-CN" altLang="en-US" sz="3200" dirty="0">
                <a:latin typeface="隶书" pitchFamily="49" charset="-122"/>
              </a:rPr>
              <a:t>与振幅的</a:t>
            </a:r>
            <a:r>
              <a:rPr lang="zh-CN" altLang="en-US" sz="3200" dirty="0" smtClean="0">
                <a:latin typeface="隶书" pitchFamily="49" charset="-122"/>
              </a:rPr>
              <a:t>测量</a:t>
            </a:r>
          </a:p>
          <a:p>
            <a:pPr eaLnBrk="1" hangingPunct="1"/>
            <a:r>
              <a:rPr lang="zh-CN" altLang="en-US" sz="3200" dirty="0" smtClean="0">
                <a:latin typeface="隶书" pitchFamily="49" charset="-122"/>
              </a:rPr>
              <a:t> 心率</a:t>
            </a:r>
            <a:r>
              <a:rPr lang="zh-CN" altLang="en-US" sz="3200" dirty="0">
                <a:latin typeface="隶书" pitchFamily="49" charset="-122"/>
              </a:rPr>
              <a:t>的</a:t>
            </a:r>
            <a:r>
              <a:rPr lang="zh-CN" altLang="en-US" sz="3200" dirty="0" smtClean="0">
                <a:latin typeface="隶书" pitchFamily="49" charset="-122"/>
              </a:rPr>
              <a:t>测量</a:t>
            </a:r>
          </a:p>
          <a:p>
            <a:pPr eaLnBrk="1" hangingPunct="1"/>
            <a:r>
              <a:rPr lang="zh-CN" altLang="en-US" sz="3200" dirty="0" smtClean="0">
                <a:latin typeface="隶书" pitchFamily="49" charset="-122"/>
              </a:rPr>
              <a:t> 平均心电轴</a:t>
            </a:r>
          </a:p>
          <a:p>
            <a:pPr eaLnBrk="1" hangingPunct="1"/>
            <a:r>
              <a:rPr lang="zh-CN" altLang="en-US" sz="3200" dirty="0" smtClean="0">
                <a:latin typeface="隶书" pitchFamily="49" charset="-122"/>
              </a:rPr>
              <a:t> 心脏循长轴转位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二、正常心电图波形与正常值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Q</a:t>
            </a:r>
            <a:r>
              <a:rPr lang="zh-CN" altLang="en-US" dirty="0"/>
              <a:t>波时间的测定方法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pSp>
        <p:nvGrpSpPr>
          <p:cNvPr id="5" name="组合 4"/>
          <p:cNvGrpSpPr/>
          <p:nvPr/>
        </p:nvGrpSpPr>
        <p:grpSpPr>
          <a:xfrm>
            <a:off x="2057710" y="1312604"/>
            <a:ext cx="5682642" cy="5003467"/>
            <a:chOff x="545542" y="835025"/>
            <a:chExt cx="6156325" cy="5653226"/>
          </a:xfrm>
        </p:grpSpPr>
        <p:sp>
          <p:nvSpPr>
            <p:cNvPr id="6" name="Line 2"/>
            <p:cNvSpPr>
              <a:spLocks noChangeShapeType="1"/>
            </p:cNvSpPr>
            <p:nvPr/>
          </p:nvSpPr>
          <p:spPr bwMode="auto">
            <a:xfrm>
              <a:off x="1187623" y="3954237"/>
              <a:ext cx="1864947" cy="0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7" name="Freeform 3"/>
            <p:cNvSpPr>
              <a:spLocks/>
            </p:cNvSpPr>
            <p:nvPr/>
          </p:nvSpPr>
          <p:spPr bwMode="auto">
            <a:xfrm>
              <a:off x="3002709" y="3914776"/>
              <a:ext cx="261777" cy="1441450"/>
            </a:xfrm>
            <a:custGeom>
              <a:avLst/>
              <a:gdLst>
                <a:gd name="T0" fmla="*/ 0 w 293"/>
                <a:gd name="T1" fmla="*/ 0 h 1301"/>
                <a:gd name="T2" fmla="*/ 2147483647 w 293"/>
                <a:gd name="T3" fmla="*/ 2147483647 h 1301"/>
                <a:gd name="T4" fmla="*/ 0 60000 65536"/>
                <a:gd name="T5" fmla="*/ 0 60000 65536"/>
                <a:gd name="T6" fmla="*/ 0 w 293"/>
                <a:gd name="T7" fmla="*/ 0 h 1301"/>
                <a:gd name="T8" fmla="*/ 293 w 293"/>
                <a:gd name="T9" fmla="*/ 1301 h 130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3" h="1301">
                  <a:moveTo>
                    <a:pt x="0" y="0"/>
                  </a:moveTo>
                  <a:lnTo>
                    <a:pt x="293" y="1301"/>
                  </a:lnTo>
                </a:path>
              </a:pathLst>
            </a:cu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8" name="Freeform 4"/>
            <p:cNvSpPr>
              <a:spLocks/>
            </p:cNvSpPr>
            <p:nvPr/>
          </p:nvSpPr>
          <p:spPr bwMode="auto">
            <a:xfrm>
              <a:off x="3328988" y="1124744"/>
              <a:ext cx="434975" cy="4231481"/>
            </a:xfrm>
            <a:custGeom>
              <a:avLst/>
              <a:gdLst>
                <a:gd name="T0" fmla="*/ 0 w 425"/>
                <a:gd name="T1" fmla="*/ 2147483647 h 3005"/>
                <a:gd name="T2" fmla="*/ 2147483647 w 425"/>
                <a:gd name="T3" fmla="*/ 0 h 3005"/>
                <a:gd name="T4" fmla="*/ 0 60000 65536"/>
                <a:gd name="T5" fmla="*/ 0 60000 65536"/>
                <a:gd name="T6" fmla="*/ 0 w 425"/>
                <a:gd name="T7" fmla="*/ 0 h 3005"/>
                <a:gd name="T8" fmla="*/ 425 w 425"/>
                <a:gd name="T9" fmla="*/ 3005 h 300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25" h="3005">
                  <a:moveTo>
                    <a:pt x="0" y="3005"/>
                  </a:moveTo>
                  <a:lnTo>
                    <a:pt x="425" y="0"/>
                  </a:lnTo>
                </a:path>
              </a:pathLst>
            </a:cu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763963" y="1124743"/>
              <a:ext cx="509587" cy="2829494"/>
            </a:xfrm>
            <a:custGeom>
              <a:avLst/>
              <a:gdLst>
                <a:gd name="T0" fmla="*/ 0 w 242"/>
                <a:gd name="T1" fmla="*/ 0 h 1780"/>
                <a:gd name="T2" fmla="*/ 2147483647 w 242"/>
                <a:gd name="T3" fmla="*/ 2147483647 h 1780"/>
                <a:gd name="T4" fmla="*/ 0 60000 65536"/>
                <a:gd name="T5" fmla="*/ 0 60000 65536"/>
                <a:gd name="T6" fmla="*/ 0 w 242"/>
                <a:gd name="T7" fmla="*/ 0 h 1780"/>
                <a:gd name="T8" fmla="*/ 242 w 242"/>
                <a:gd name="T9" fmla="*/ 1780 h 178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2" h="1780">
                  <a:moveTo>
                    <a:pt x="0" y="0"/>
                  </a:moveTo>
                  <a:lnTo>
                    <a:pt x="242" y="1780"/>
                  </a:lnTo>
                </a:path>
              </a:pathLst>
            </a:cu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4267200" y="3915587"/>
              <a:ext cx="1960984" cy="0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545542" y="3460750"/>
              <a:ext cx="6156325" cy="2794000"/>
              <a:chOff x="387" y="2180"/>
              <a:chExt cx="4362" cy="1760"/>
            </a:xfrm>
          </p:grpSpPr>
          <p:sp>
            <p:nvSpPr>
              <p:cNvPr id="16" name="Line 9"/>
              <p:cNvSpPr>
                <a:spLocks noChangeShapeType="1"/>
              </p:cNvSpPr>
              <p:nvPr/>
            </p:nvSpPr>
            <p:spPr bwMode="auto">
              <a:xfrm>
                <a:off x="2128" y="2180"/>
                <a:ext cx="8" cy="175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17" name="Line 10"/>
              <p:cNvSpPr>
                <a:spLocks noChangeShapeType="1"/>
              </p:cNvSpPr>
              <p:nvPr/>
            </p:nvSpPr>
            <p:spPr bwMode="auto">
              <a:xfrm flipV="1">
                <a:off x="1368" y="3744"/>
                <a:ext cx="6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18" name="Freeform 11"/>
              <p:cNvSpPr>
                <a:spLocks/>
              </p:cNvSpPr>
              <p:nvPr/>
            </p:nvSpPr>
            <p:spPr bwMode="auto">
              <a:xfrm>
                <a:off x="387" y="2523"/>
                <a:ext cx="4362" cy="6"/>
              </a:xfrm>
              <a:custGeom>
                <a:avLst/>
                <a:gdLst>
                  <a:gd name="T0" fmla="*/ 4362 w 4362"/>
                  <a:gd name="T1" fmla="*/ 0 h 6"/>
                  <a:gd name="T2" fmla="*/ 0 w 4362"/>
                  <a:gd name="T3" fmla="*/ 6 h 6"/>
                  <a:gd name="T4" fmla="*/ 0 60000 65536"/>
                  <a:gd name="T5" fmla="*/ 0 60000 65536"/>
                  <a:gd name="T6" fmla="*/ 0 w 4362"/>
                  <a:gd name="T7" fmla="*/ 0 h 6"/>
                  <a:gd name="T8" fmla="*/ 4362 w 4362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362" h="6">
                    <a:moveTo>
                      <a:pt x="4362" y="0"/>
                    </a:moveTo>
                    <a:lnTo>
                      <a:pt x="0" y="6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2474" y="2184"/>
                <a:ext cx="8" cy="175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 rot="10800000" flipV="1">
                <a:off x="2568" y="3744"/>
                <a:ext cx="6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endParaRPr lang="zh-CN" altLang="en-US" sz="1600"/>
              </a:p>
            </p:txBody>
          </p:sp>
        </p:grp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2335337" y="5965031"/>
              <a:ext cx="2311400" cy="523220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00"/>
                  </a:solidFill>
                  <a:latin typeface="方正舒体" pitchFamily="2" charset="-122"/>
                  <a:ea typeface="方正舒体" pitchFamily="2" charset="-122"/>
                </a:rPr>
                <a:t>Q</a:t>
              </a:r>
              <a:r>
                <a:rPr lang="zh-CN" altLang="en-US" sz="2800" b="1" dirty="0">
                  <a:solidFill>
                    <a:srgbClr val="FF0000"/>
                  </a:solidFill>
                  <a:latin typeface="方正舒体" pitchFamily="2" charset="-122"/>
                  <a:ea typeface="方正舒体" pitchFamily="2" charset="-122"/>
                </a:rPr>
                <a:t>波的时间</a:t>
              </a: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3061641" y="5157192"/>
              <a:ext cx="677863" cy="523220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Q</a:t>
              </a:r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3250047" y="835025"/>
              <a:ext cx="676275" cy="523220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R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4097919" y="3929421"/>
              <a:ext cx="677863" cy="523220"/>
            </a:xfrm>
            <a:prstGeom prst="rect">
              <a:avLst/>
            </a:prstGeom>
            <a:noFill/>
            <a:ln w="1270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8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S</a:t>
              </a:r>
              <a:endPara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</p:grp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5724128" y="1757134"/>
            <a:ext cx="3382648" cy="1815882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>
              <a:buFont typeface="Arial" pitchFamily="34" charset="0"/>
              <a:buChar char="•"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从</a:t>
            </a: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Q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波起点测至基线与</a:t>
            </a: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Q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波结束相交点（内侧缘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）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 marL="261938" indent="-261938">
              <a:buFont typeface="Arial" pitchFamily="34" charset="0"/>
              <a:buChar char="•"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正常值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＜</a:t>
            </a:r>
            <a:r>
              <a:rPr lang="en-US" altLang="zh-CN" sz="2800" dirty="0">
                <a:latin typeface="宋体" pitchFamily="2" charset="-122"/>
                <a:ea typeface="宋体" pitchFamily="2" charset="-122"/>
              </a:rPr>
              <a:t>0.04</a:t>
            </a:r>
            <a:r>
              <a:rPr lang="zh-CN" altLang="en-US" sz="2800" dirty="0">
                <a:latin typeface="宋体" pitchFamily="2" charset="-122"/>
                <a:ea typeface="宋体" pitchFamily="2" charset="-122"/>
              </a:rPr>
              <a:t>秒</a:t>
            </a:r>
          </a:p>
        </p:txBody>
      </p:sp>
    </p:spTree>
    <p:extLst>
      <p:ext uri="{BB962C8B-B14F-4D97-AF65-F5344CB8AC3E}">
        <p14:creationId xmlns:p14="http://schemas.microsoft.com/office/powerpoint/2010/main" val="19386747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二、正常心电图波形与正常值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</a:t>
            </a:r>
            <a:r>
              <a:rPr lang="zh-CN" altLang="en-US" dirty="0"/>
              <a:t>四）</a:t>
            </a:r>
            <a:r>
              <a:rPr lang="en-US" altLang="zh-CN" dirty="0"/>
              <a:t>ST</a:t>
            </a:r>
            <a:r>
              <a:rPr lang="zh-CN" altLang="en-US" dirty="0" smtClean="0"/>
              <a:t>段</a:t>
            </a:r>
            <a:endParaRPr lang="en-US" altLang="zh-CN" dirty="0" smtClean="0"/>
          </a:p>
          <a:p>
            <a:pPr lvl="1" eaLnBrk="1" hangingPunct="1">
              <a:lnSpc>
                <a:spcPct val="120000"/>
              </a:lnSpc>
            </a:pPr>
            <a:r>
              <a:rPr lang="zh-CN" altLang="en-US" dirty="0">
                <a:latin typeface="宋体" pitchFamily="2" charset="-122"/>
              </a:rPr>
              <a:t>振幅：一般下移不</a:t>
            </a:r>
            <a:r>
              <a:rPr lang="zh-CN" altLang="en-US" dirty="0">
                <a:latin typeface="宋体"/>
                <a:ea typeface="宋体"/>
              </a:rPr>
              <a:t>＞</a:t>
            </a:r>
            <a:r>
              <a:rPr lang="en-US" altLang="zh-CN" dirty="0" smtClean="0">
                <a:latin typeface="宋体" pitchFamily="2" charset="-122"/>
              </a:rPr>
              <a:t>0.05mV</a:t>
            </a:r>
            <a:endParaRPr lang="en-US" altLang="zh-CN" dirty="0">
              <a:latin typeface="宋体" pitchFamily="2" charset="-122"/>
            </a:endParaRPr>
          </a:p>
          <a:p>
            <a:pPr lvl="1" eaLnBrk="1" hangingPunct="1">
              <a:lnSpc>
                <a:spcPct val="120000"/>
              </a:lnSpc>
              <a:buNone/>
            </a:pPr>
            <a:r>
              <a:rPr lang="zh-CN" altLang="en-US" dirty="0">
                <a:latin typeface="宋体" pitchFamily="2" charset="-122"/>
              </a:rPr>
              <a:t>        </a:t>
            </a:r>
            <a:r>
              <a:rPr lang="zh-CN" altLang="en-US" dirty="0" smtClean="0">
                <a:latin typeface="宋体" pitchFamily="2" charset="-122"/>
              </a:rPr>
              <a:t> </a:t>
            </a:r>
            <a:r>
              <a:rPr lang="zh-CN" altLang="en-US" dirty="0">
                <a:latin typeface="宋体" pitchFamily="2" charset="-122"/>
              </a:rPr>
              <a:t>上移不</a:t>
            </a:r>
            <a:r>
              <a:rPr lang="zh-CN" altLang="en-US" dirty="0">
                <a:latin typeface="宋体"/>
                <a:ea typeface="宋体"/>
              </a:rPr>
              <a:t>＞</a:t>
            </a:r>
            <a:r>
              <a:rPr lang="en-US" altLang="zh-CN" dirty="0" smtClean="0">
                <a:latin typeface="宋体" pitchFamily="2" charset="-122"/>
              </a:rPr>
              <a:t>0.10mV</a:t>
            </a:r>
            <a:endParaRPr lang="zh-CN" altLang="en-US" dirty="0">
              <a:latin typeface="宋体" pitchFamily="2" charset="-122"/>
            </a:endParaRPr>
          </a:p>
          <a:p>
            <a:pPr marL="0" indent="0">
              <a:buNone/>
            </a:pP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矩形 4"/>
          <p:cNvSpPr/>
          <p:nvPr/>
        </p:nvSpPr>
        <p:spPr>
          <a:xfrm>
            <a:off x="899592" y="3284984"/>
            <a:ext cx="359785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0070C0"/>
                </a:solidFill>
              </a:rPr>
              <a:t>常见的</a:t>
            </a:r>
            <a:r>
              <a:rPr lang="en-US" altLang="zh-CN" sz="2800" dirty="0" smtClean="0">
                <a:solidFill>
                  <a:srgbClr val="0070C0"/>
                </a:solidFill>
              </a:rPr>
              <a:t>ST</a:t>
            </a:r>
            <a:r>
              <a:rPr lang="zh-CN" altLang="en-US" sz="2800" dirty="0" smtClean="0">
                <a:solidFill>
                  <a:srgbClr val="0070C0"/>
                </a:solidFill>
              </a:rPr>
              <a:t>段移位类型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pic>
        <p:nvPicPr>
          <p:cNvPr id="6" name="Picture 24" descr="Snap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72" y="4257129"/>
            <a:ext cx="813752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3" descr="Snap3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2096889"/>
            <a:ext cx="1666875" cy="201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7"/>
          <p:cNvCxnSpPr/>
          <p:nvPr/>
        </p:nvCxnSpPr>
        <p:spPr>
          <a:xfrm>
            <a:off x="4499992" y="3897088"/>
            <a:ext cx="0" cy="1908175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4948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二、正常心电图波形与正常值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5556399" cy="503397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</a:t>
            </a:r>
            <a:r>
              <a:rPr lang="zh-CN" altLang="en-US" dirty="0"/>
              <a:t>五）</a:t>
            </a:r>
            <a:r>
              <a:rPr lang="en-US" altLang="zh-CN" dirty="0"/>
              <a:t>T</a:t>
            </a:r>
            <a:r>
              <a:rPr lang="zh-CN" altLang="en-US" dirty="0" smtClean="0"/>
              <a:t>波</a:t>
            </a:r>
            <a:endParaRPr lang="en-US" altLang="zh-CN" dirty="0" smtClean="0"/>
          </a:p>
          <a:p>
            <a:pPr lvl="1" eaLnBrk="1" hangingPunct="1">
              <a:lnSpc>
                <a:spcPct val="120000"/>
              </a:lnSpc>
            </a:pPr>
            <a:r>
              <a:rPr lang="zh-CN" altLang="en-US" b="1" dirty="0" smtClean="0">
                <a:latin typeface="宋体" pitchFamily="2" charset="-122"/>
              </a:rPr>
              <a:t>方向</a:t>
            </a:r>
            <a:endParaRPr lang="en-US" altLang="zh-CN" dirty="0" smtClean="0">
              <a:latin typeface="宋体" pitchFamily="2" charset="-122"/>
            </a:endParaRPr>
          </a:p>
          <a:p>
            <a:pPr lvl="2" eaLnBrk="1" hangingPunct="1">
              <a:lnSpc>
                <a:spcPct val="120000"/>
              </a:lnSpc>
            </a:pPr>
            <a:r>
              <a:rPr lang="zh-CN" altLang="en-US" dirty="0" smtClean="0">
                <a:latin typeface="宋体" pitchFamily="2" charset="-122"/>
              </a:rPr>
              <a:t>与</a:t>
            </a:r>
            <a:r>
              <a:rPr lang="zh-CN" altLang="en-US" dirty="0">
                <a:latin typeface="宋体" pitchFamily="2" charset="-122"/>
              </a:rPr>
              <a:t>同导联</a:t>
            </a:r>
            <a:r>
              <a:rPr lang="en-US" altLang="zh-CN" dirty="0">
                <a:latin typeface="宋体" pitchFamily="2" charset="-122"/>
              </a:rPr>
              <a:t>QRS</a:t>
            </a:r>
            <a:r>
              <a:rPr lang="zh-CN" altLang="en-US" dirty="0">
                <a:latin typeface="宋体" pitchFamily="2" charset="-122"/>
              </a:rPr>
              <a:t>波群的主波方向</a:t>
            </a:r>
            <a:r>
              <a:rPr lang="zh-CN" altLang="en-US" dirty="0" smtClean="0">
                <a:latin typeface="宋体" pitchFamily="2" charset="-122"/>
              </a:rPr>
              <a:t>一致</a:t>
            </a:r>
            <a:endParaRPr lang="zh-CN" altLang="en-US" dirty="0">
              <a:latin typeface="宋体" pitchFamily="2" charset="-122"/>
            </a:endParaRPr>
          </a:p>
          <a:p>
            <a:pPr lvl="1" eaLnBrk="1" hangingPunct="1">
              <a:lnSpc>
                <a:spcPct val="120000"/>
              </a:lnSpc>
            </a:pPr>
            <a:r>
              <a:rPr lang="zh-CN" altLang="en-US" b="1" dirty="0" smtClean="0">
                <a:latin typeface="宋体" pitchFamily="2" charset="-122"/>
              </a:rPr>
              <a:t>振幅</a:t>
            </a:r>
            <a:endParaRPr lang="en-US" altLang="zh-CN" dirty="0" smtClean="0">
              <a:latin typeface="宋体" pitchFamily="2" charset="-122"/>
            </a:endParaRPr>
          </a:p>
          <a:p>
            <a:pPr lvl="2" eaLnBrk="1" hangingPunct="1">
              <a:lnSpc>
                <a:spcPct val="120000"/>
              </a:lnSpc>
            </a:pPr>
            <a:r>
              <a:rPr lang="zh-CN" altLang="en-US" dirty="0" smtClean="0">
                <a:latin typeface="宋体" pitchFamily="2" charset="-122"/>
              </a:rPr>
              <a:t>在</a:t>
            </a:r>
            <a:r>
              <a:rPr lang="zh-CN" altLang="en-US" dirty="0">
                <a:latin typeface="宋体" pitchFamily="2" charset="-122"/>
              </a:rPr>
              <a:t>以</a:t>
            </a:r>
            <a:r>
              <a:rPr lang="en-US" altLang="zh-CN" dirty="0">
                <a:latin typeface="宋体" pitchFamily="2" charset="-122"/>
              </a:rPr>
              <a:t>R</a:t>
            </a:r>
            <a:r>
              <a:rPr lang="zh-CN" altLang="en-US" dirty="0">
                <a:latin typeface="宋体" pitchFamily="2" charset="-122"/>
              </a:rPr>
              <a:t>波</a:t>
            </a:r>
            <a:r>
              <a:rPr lang="zh-CN" altLang="en-US" dirty="0" smtClean="0">
                <a:latin typeface="宋体" pitchFamily="2" charset="-122"/>
              </a:rPr>
              <a:t>为主的</a:t>
            </a:r>
            <a:r>
              <a:rPr lang="zh-CN" altLang="en-US" dirty="0">
                <a:latin typeface="宋体" pitchFamily="2" charset="-122"/>
              </a:rPr>
              <a:t>导联中，不</a:t>
            </a:r>
            <a:r>
              <a:rPr lang="zh-CN" altLang="en-US" dirty="0" smtClean="0">
                <a:latin typeface="宋体" pitchFamily="2" charset="-122"/>
              </a:rPr>
              <a:t>小于同</a:t>
            </a:r>
            <a:r>
              <a:rPr lang="zh-CN" altLang="en-US" dirty="0">
                <a:latin typeface="宋体" pitchFamily="2" charset="-122"/>
              </a:rPr>
              <a:t>导联</a:t>
            </a:r>
            <a:r>
              <a:rPr lang="zh-CN" altLang="en-US" dirty="0"/>
              <a:t> </a:t>
            </a:r>
            <a:r>
              <a:rPr lang="en-US" altLang="zh-CN" dirty="0">
                <a:latin typeface="宋体" pitchFamily="2" charset="-122"/>
              </a:rPr>
              <a:t>R </a:t>
            </a:r>
            <a:r>
              <a:rPr lang="zh-CN" altLang="en-US" dirty="0">
                <a:latin typeface="宋体" pitchFamily="2" charset="-122"/>
              </a:rPr>
              <a:t>波的</a:t>
            </a:r>
            <a:r>
              <a:rPr lang="en-US" altLang="zh-CN" dirty="0" smtClean="0">
                <a:latin typeface="宋体" pitchFamily="2" charset="-122"/>
              </a:rPr>
              <a:t>1/10</a:t>
            </a:r>
            <a:endParaRPr lang="zh-CN" altLang="en-US" dirty="0">
              <a:latin typeface="宋体" pitchFamily="2" charset="-122"/>
            </a:endParaRPr>
          </a:p>
          <a:p>
            <a:pPr marL="0" indent="0">
              <a:buNone/>
            </a:pP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chest-lead%20QRSr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1199" y="1318735"/>
            <a:ext cx="3282801" cy="31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6633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二、正常心电图波形与正常值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</a:t>
            </a:r>
            <a:r>
              <a:rPr lang="zh-CN" altLang="en-US" dirty="0"/>
              <a:t>六）</a:t>
            </a:r>
            <a:r>
              <a:rPr lang="en-US" altLang="zh-CN" dirty="0"/>
              <a:t>Q-T</a:t>
            </a:r>
            <a:r>
              <a:rPr lang="zh-CN" altLang="en-US" dirty="0" smtClean="0"/>
              <a:t>间期</a:t>
            </a:r>
            <a:endParaRPr lang="en-US" altLang="zh-CN" dirty="0" smtClean="0"/>
          </a:p>
          <a:p>
            <a:pPr lvl="1" eaLnBrk="1" hangingPunct="1">
              <a:lnSpc>
                <a:spcPct val="120000"/>
              </a:lnSpc>
            </a:pPr>
            <a:r>
              <a:rPr lang="zh-CN" altLang="en-US" b="1" dirty="0" smtClean="0">
                <a:latin typeface="宋体" pitchFamily="2" charset="-122"/>
              </a:rPr>
              <a:t>时间</a:t>
            </a:r>
            <a:endParaRPr lang="en-US" altLang="zh-CN" dirty="0" smtClean="0">
              <a:latin typeface="宋体" pitchFamily="2" charset="-122"/>
            </a:endParaRPr>
          </a:p>
          <a:p>
            <a:pPr lvl="2" eaLnBrk="1" hangingPunct="1">
              <a:lnSpc>
                <a:spcPct val="120000"/>
              </a:lnSpc>
            </a:pPr>
            <a:r>
              <a:rPr lang="zh-CN" altLang="en-US" dirty="0" smtClean="0">
                <a:latin typeface="宋体" pitchFamily="2" charset="-122"/>
              </a:rPr>
              <a:t>心率</a:t>
            </a:r>
            <a:r>
              <a:rPr lang="zh-CN" altLang="en-US" dirty="0">
                <a:latin typeface="宋体" pitchFamily="2" charset="-122"/>
              </a:rPr>
              <a:t>在正常范围时，为</a:t>
            </a:r>
            <a:r>
              <a:rPr lang="en-US" altLang="zh-CN" dirty="0">
                <a:latin typeface="宋体" pitchFamily="2" charset="-122"/>
              </a:rPr>
              <a:t>0.32</a:t>
            </a:r>
            <a:r>
              <a:rPr lang="en-US" altLang="zh-CN" dirty="0">
                <a:solidFill>
                  <a:srgbClr val="DDDDDD">
                    <a:lumMod val="10000"/>
                  </a:srgbClr>
                </a:solidFill>
              </a:rPr>
              <a:t>~</a:t>
            </a:r>
            <a:r>
              <a:rPr lang="en-US" altLang="zh-CN" dirty="0">
                <a:latin typeface="宋体" pitchFamily="2" charset="-122"/>
              </a:rPr>
              <a:t>0.44</a:t>
            </a:r>
            <a:r>
              <a:rPr lang="zh-CN" altLang="en-US" dirty="0" smtClean="0">
                <a:latin typeface="宋体" pitchFamily="2" charset="-122"/>
              </a:rPr>
              <a:t>秒</a:t>
            </a:r>
            <a:endParaRPr lang="en-US" altLang="zh-CN" dirty="0">
              <a:latin typeface="宋体" pitchFamily="2" charset="-122"/>
            </a:endParaRPr>
          </a:p>
          <a:p>
            <a:pPr lvl="1" eaLnBrk="1" hangingPunct="1">
              <a:lnSpc>
                <a:spcPct val="120000"/>
              </a:lnSpc>
            </a:pPr>
            <a:r>
              <a:rPr lang="zh-CN" altLang="en-US" b="1" dirty="0" smtClean="0">
                <a:latin typeface="宋体" pitchFamily="2" charset="-122"/>
              </a:rPr>
              <a:t>意义</a:t>
            </a:r>
            <a:endParaRPr lang="en-US" altLang="zh-CN" dirty="0" smtClean="0">
              <a:latin typeface="宋体" pitchFamily="2" charset="-122"/>
            </a:endParaRPr>
          </a:p>
          <a:p>
            <a:pPr lvl="2" eaLnBrk="1" hangingPunct="1">
              <a:lnSpc>
                <a:spcPct val="120000"/>
              </a:lnSpc>
            </a:pPr>
            <a:r>
              <a:rPr lang="zh-CN" altLang="en-US" dirty="0" smtClean="0">
                <a:latin typeface="宋体" pitchFamily="2" charset="-122"/>
              </a:rPr>
              <a:t>延长</a:t>
            </a:r>
            <a:r>
              <a:rPr lang="zh-CN" altLang="en-US" dirty="0">
                <a:latin typeface="宋体" pitchFamily="2" charset="-122"/>
              </a:rPr>
              <a:t>多见于心肌缺血、</a:t>
            </a:r>
            <a:r>
              <a:rPr lang="zh-CN" altLang="en-US" dirty="0" smtClean="0">
                <a:latin typeface="宋体" pitchFamily="2" charset="-122"/>
              </a:rPr>
              <a:t>低血钙</a:t>
            </a:r>
            <a:endParaRPr lang="en-US" altLang="zh-CN" dirty="0" smtClean="0">
              <a:latin typeface="宋体" pitchFamily="2" charset="-122"/>
            </a:endParaRPr>
          </a:p>
          <a:p>
            <a:pPr lvl="2" eaLnBrk="1" hangingPunct="1">
              <a:lnSpc>
                <a:spcPct val="120000"/>
              </a:lnSpc>
            </a:pPr>
            <a:r>
              <a:rPr lang="zh-CN" altLang="en-US" dirty="0" smtClean="0">
                <a:latin typeface="宋体" pitchFamily="2" charset="-122"/>
              </a:rPr>
              <a:t>缩短</a:t>
            </a:r>
            <a:r>
              <a:rPr lang="zh-CN" altLang="en-US" dirty="0">
                <a:latin typeface="宋体" pitchFamily="2" charset="-122"/>
              </a:rPr>
              <a:t>多见于高血钙、洋地黄效应</a:t>
            </a:r>
            <a:r>
              <a:rPr lang="zh-CN" altLang="en-US" dirty="0" smtClean="0">
                <a:latin typeface="宋体" pitchFamily="2" charset="-122"/>
              </a:rPr>
              <a:t>等</a:t>
            </a:r>
            <a:endParaRPr lang="en-US" altLang="zh-CN" dirty="0">
              <a:latin typeface="宋体" pitchFamily="2" charset="-122"/>
            </a:endParaRPr>
          </a:p>
          <a:p>
            <a:pPr marL="0" indent="0">
              <a:buNone/>
            </a:pP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5" descr="Snap171"/>
          <p:cNvPicPr>
            <a:picLocks noChangeAspect="1" noChangeArrowheads="1"/>
          </p:cNvPicPr>
          <p:nvPr/>
        </p:nvPicPr>
        <p:blipFill rotWithShape="1">
          <a:blip r:embed="rId2"/>
          <a:srcRect l="5151"/>
          <a:stretch/>
        </p:blipFill>
        <p:spPr bwMode="auto">
          <a:xfrm>
            <a:off x="7010400" y="1268760"/>
            <a:ext cx="213064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898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二、正常心电图波形与正常值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（七）</a:t>
            </a:r>
            <a:r>
              <a:rPr lang="en-US" altLang="zh-CN" dirty="0"/>
              <a:t>U</a:t>
            </a:r>
            <a:r>
              <a:rPr lang="zh-CN" altLang="en-US" dirty="0"/>
              <a:t>波</a:t>
            </a:r>
          </a:p>
          <a:p>
            <a:pPr lvl="1" eaLnBrk="1" hangingPunct="1">
              <a:lnSpc>
                <a:spcPct val="120000"/>
              </a:lnSpc>
            </a:pPr>
            <a:r>
              <a:rPr lang="zh-CN" altLang="en-US" b="1" dirty="0" smtClean="0">
                <a:latin typeface="宋体" pitchFamily="2" charset="-122"/>
              </a:rPr>
              <a:t>方向</a:t>
            </a:r>
            <a:endParaRPr lang="en-US" altLang="zh-CN" dirty="0" smtClean="0">
              <a:latin typeface="宋体" pitchFamily="2" charset="-122"/>
            </a:endParaRPr>
          </a:p>
          <a:p>
            <a:pPr lvl="2" eaLnBrk="1" hangingPunct="1">
              <a:lnSpc>
                <a:spcPct val="120000"/>
              </a:lnSpc>
            </a:pPr>
            <a:r>
              <a:rPr lang="zh-CN" altLang="en-US" dirty="0" smtClean="0">
                <a:latin typeface="宋体" pitchFamily="2" charset="-122"/>
              </a:rPr>
              <a:t>与</a:t>
            </a:r>
            <a:r>
              <a:rPr lang="en-US" altLang="zh-CN" dirty="0">
                <a:latin typeface="宋体" pitchFamily="2" charset="-122"/>
              </a:rPr>
              <a:t>T</a:t>
            </a:r>
            <a:r>
              <a:rPr lang="zh-CN" altLang="en-US" dirty="0">
                <a:latin typeface="宋体" pitchFamily="2" charset="-122"/>
              </a:rPr>
              <a:t>波一致，</a:t>
            </a:r>
            <a:r>
              <a:rPr lang="en-US" altLang="zh-CN" dirty="0">
                <a:latin typeface="宋体" pitchFamily="2" charset="-122"/>
              </a:rPr>
              <a:t>V3</a:t>
            </a:r>
            <a:r>
              <a:rPr lang="zh-CN" altLang="en-US" dirty="0">
                <a:latin typeface="宋体" pitchFamily="2" charset="-122"/>
              </a:rPr>
              <a:t>导联较</a:t>
            </a:r>
            <a:r>
              <a:rPr lang="zh-CN" altLang="en-US" dirty="0" smtClean="0">
                <a:latin typeface="宋体" pitchFamily="2" charset="-122"/>
              </a:rPr>
              <a:t>明显</a:t>
            </a:r>
            <a:endParaRPr lang="en-US" altLang="zh-CN" dirty="0">
              <a:latin typeface="宋体" pitchFamily="2" charset="-122"/>
            </a:endParaRPr>
          </a:p>
          <a:p>
            <a:pPr lvl="1" eaLnBrk="1" hangingPunct="1">
              <a:lnSpc>
                <a:spcPct val="120000"/>
              </a:lnSpc>
            </a:pPr>
            <a:r>
              <a:rPr lang="zh-CN" altLang="en-US" b="1" dirty="0" smtClean="0">
                <a:latin typeface="宋体" pitchFamily="2" charset="-122"/>
              </a:rPr>
              <a:t>时间</a:t>
            </a:r>
            <a:endParaRPr lang="en-US" altLang="zh-CN" dirty="0" smtClean="0">
              <a:latin typeface="宋体" pitchFamily="2" charset="-122"/>
            </a:endParaRPr>
          </a:p>
          <a:p>
            <a:pPr lvl="2" eaLnBrk="1" hangingPunct="1">
              <a:lnSpc>
                <a:spcPct val="120000"/>
              </a:lnSpc>
            </a:pPr>
            <a:r>
              <a:rPr lang="en-US" altLang="zh-CN" dirty="0"/>
              <a:t>0.02~0.04</a:t>
            </a:r>
            <a:r>
              <a:rPr lang="zh-CN" altLang="en-US" dirty="0" smtClean="0"/>
              <a:t>秒</a:t>
            </a:r>
            <a:endParaRPr lang="en-US" altLang="zh-CN" dirty="0"/>
          </a:p>
          <a:p>
            <a:pPr lvl="1" eaLnBrk="1" hangingPunct="1">
              <a:lnSpc>
                <a:spcPct val="120000"/>
              </a:lnSpc>
            </a:pPr>
            <a:r>
              <a:rPr kumimoji="1" lang="zh-CN" altLang="en-US" b="1" dirty="0" smtClean="0"/>
              <a:t>意义</a:t>
            </a:r>
            <a:endParaRPr kumimoji="1" lang="en-US" altLang="zh-CN" dirty="0" smtClean="0"/>
          </a:p>
          <a:p>
            <a:pPr lvl="2" eaLnBrk="1" hangingPunct="1">
              <a:lnSpc>
                <a:spcPct val="120000"/>
              </a:lnSpc>
            </a:pPr>
            <a:r>
              <a:rPr kumimoji="1" lang="zh-CN" altLang="en-US" dirty="0" smtClean="0"/>
              <a:t>明显</a:t>
            </a:r>
            <a:r>
              <a:rPr kumimoji="1" lang="zh-CN" altLang="en-US" dirty="0"/>
              <a:t>增高常见于血钾过低</a:t>
            </a:r>
            <a:r>
              <a:rPr kumimoji="1" lang="zh-CN" altLang="en-US" dirty="0" smtClean="0"/>
              <a:t>；</a:t>
            </a:r>
            <a:endParaRPr kumimoji="1" lang="en-US" altLang="zh-CN" dirty="0" smtClean="0"/>
          </a:p>
          <a:p>
            <a:pPr lvl="2" eaLnBrk="1" hangingPunct="1">
              <a:lnSpc>
                <a:spcPct val="120000"/>
              </a:lnSpc>
            </a:pPr>
            <a:r>
              <a:rPr kumimoji="1" lang="zh-CN" altLang="en-US" dirty="0" smtClean="0"/>
              <a:t>倒置</a:t>
            </a:r>
            <a:r>
              <a:rPr kumimoji="1" lang="zh-CN" altLang="en-US" dirty="0"/>
              <a:t>可见于高血钾和心肌缺血</a:t>
            </a:r>
            <a:r>
              <a:rPr kumimoji="1" lang="zh-CN" altLang="en-US" dirty="0" smtClean="0"/>
              <a:t>等</a:t>
            </a:r>
            <a:endParaRPr kumimoji="1"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14" descr="Snap271a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184" y="2420888"/>
            <a:ext cx="2447925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33372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二、正常心电图波形与正常值</a:t>
            </a:r>
            <a:endParaRPr lang="zh-CN" altLang="en-US" dirty="0" smtClean="0"/>
          </a:p>
        </p:txBody>
      </p:sp>
      <p:pic>
        <p:nvPicPr>
          <p:cNvPr id="7577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9796" y="1542744"/>
            <a:ext cx="8244408" cy="4140811"/>
          </a:xfrm>
          <a:noFill/>
        </p:spPr>
      </p:pic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4365625" y="3246438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；</a:t>
            </a:r>
          </a:p>
        </p:txBody>
      </p:sp>
      <p:sp>
        <p:nvSpPr>
          <p:cNvPr id="2" name="矩形 1"/>
          <p:cNvSpPr/>
          <p:nvPr/>
        </p:nvSpPr>
        <p:spPr>
          <a:xfrm>
            <a:off x="3884897" y="5733256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</a:rPr>
              <a:t>正常心电图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zh-CN" altLang="en-US" dirty="0"/>
              <a:t>（一）各波段时间与振幅的测量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/>
          <a:srcRect l="1285" t="2336"/>
          <a:stretch/>
        </p:blipFill>
        <p:spPr bwMode="auto">
          <a:xfrm>
            <a:off x="1043608" y="1484784"/>
            <a:ext cx="6624736" cy="4390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8653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6350" y="1268760"/>
            <a:ext cx="9150350" cy="5184576"/>
          </a:xfrm>
          <a:noFill/>
        </p:spPr>
      </p:pic>
      <p:sp>
        <p:nvSpPr>
          <p:cNvPr id="56323" name="AutoShape 3"/>
          <p:cNvSpPr>
            <a:spLocks noChangeArrowheads="1"/>
          </p:cNvSpPr>
          <p:nvPr/>
        </p:nvSpPr>
        <p:spPr bwMode="auto">
          <a:xfrm>
            <a:off x="2090487" y="3424667"/>
            <a:ext cx="72517" cy="796187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24" name="AutoShape 4"/>
          <p:cNvSpPr>
            <a:spLocks noChangeArrowheads="1"/>
          </p:cNvSpPr>
          <p:nvPr/>
        </p:nvSpPr>
        <p:spPr bwMode="auto">
          <a:xfrm>
            <a:off x="1303556" y="3492081"/>
            <a:ext cx="161839" cy="728773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Rectangle 2"/>
          <p:cNvSpPr>
            <a:spLocks noGrp="1" noChangeArrowheads="1"/>
          </p:cNvSpPr>
          <p:nvPr/>
        </p:nvSpPr>
        <p:spPr bwMode="auto">
          <a:xfrm>
            <a:off x="107504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zh-CN" altLang="en-US" dirty="0"/>
              <a:t> </a:t>
            </a:r>
            <a:r>
              <a:rPr lang="zh-CN" altLang="en-US" dirty="0" smtClean="0"/>
              <a:t>各波段时间的测量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67555" y="3586897"/>
            <a:ext cx="8354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 smtClean="0">
                <a:solidFill>
                  <a:srgbClr val="FF0000"/>
                </a:solidFill>
              </a:rPr>
              <a:t>QRS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波群</a:t>
            </a:r>
            <a:endParaRPr lang="en-US" altLang="zh-CN" sz="2000" b="1" dirty="0">
              <a:solidFill>
                <a:srgbClr val="FF00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465396" y="3548161"/>
            <a:ext cx="7645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 smtClean="0">
                <a:solidFill>
                  <a:srgbClr val="FF0000"/>
                </a:solidFill>
              </a:rPr>
              <a:t>P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波</a:t>
            </a:r>
            <a:endParaRPr lang="en-US" altLang="zh-CN" sz="2000" b="1" dirty="0">
              <a:solidFill>
                <a:srgbClr val="FF0000"/>
              </a:solidFill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902936" y="3940840"/>
            <a:ext cx="400072" cy="4593"/>
          </a:xfrm>
          <a:prstGeom prst="straightConnector1">
            <a:avLst/>
          </a:prstGeom>
          <a:ln>
            <a:solidFill>
              <a:srgbClr val="FE230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1890451" y="3864240"/>
            <a:ext cx="200036" cy="153201"/>
          </a:xfrm>
          <a:prstGeom prst="straightConnector1">
            <a:avLst/>
          </a:prstGeom>
          <a:ln>
            <a:solidFill>
              <a:srgbClr val="FE230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9792" y="1412776"/>
            <a:ext cx="6913562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2844" y="285728"/>
            <a:ext cx="8077200" cy="563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zh-CN" altLang="en-US" dirty="0" smtClean="0"/>
              <a:t>振幅</a:t>
            </a:r>
            <a:r>
              <a:rPr lang="zh-CN" altLang="en-US" smtClean="0"/>
              <a:t>的测量</a:t>
            </a:r>
            <a:endParaRPr lang="zh-CN" altLang="en-US" dirty="0" smtClean="0"/>
          </a:p>
        </p:txBody>
      </p:sp>
      <p:sp>
        <p:nvSpPr>
          <p:cNvPr id="2" name="矩形 1"/>
          <p:cNvSpPr/>
          <p:nvPr/>
        </p:nvSpPr>
        <p:spPr>
          <a:xfrm>
            <a:off x="755576" y="4581128"/>
            <a:ext cx="7992888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00FF"/>
                </a:solidFill>
              </a:rPr>
              <a:t>正向波的高度测量：波峰的顶点到基线上缘的垂直距离</a:t>
            </a:r>
            <a:endParaRPr lang="en-US" altLang="zh-CN" sz="2400" dirty="0">
              <a:solidFill>
                <a:srgbClr val="0000FF"/>
              </a:solidFill>
            </a:endParaRPr>
          </a:p>
          <a:p>
            <a:r>
              <a:rPr lang="zh-CN" altLang="en-US" sz="2400" dirty="0" smtClean="0">
                <a:solidFill>
                  <a:srgbClr val="0000FF"/>
                </a:solidFill>
              </a:rPr>
              <a:t>负</a:t>
            </a:r>
            <a:r>
              <a:rPr lang="zh-CN" altLang="en-US" sz="2400" dirty="0">
                <a:solidFill>
                  <a:srgbClr val="0000FF"/>
                </a:solidFill>
              </a:rPr>
              <a:t>向波</a:t>
            </a:r>
            <a:r>
              <a:rPr lang="zh-CN" altLang="en-US" sz="2400" dirty="0" smtClean="0">
                <a:solidFill>
                  <a:srgbClr val="0000FF"/>
                </a:solidFill>
              </a:rPr>
              <a:t>的深度测量：波谷的最低点到基线下缘的垂直距离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/>
              <a:t>（二）心率的测量和计算</a:t>
            </a:r>
          </a:p>
        </p:txBody>
      </p:sp>
      <p:pic>
        <p:nvPicPr>
          <p:cNvPr id="5222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989138"/>
            <a:ext cx="8713788" cy="23764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心率的计算</a:t>
            </a:r>
            <a:r>
              <a:rPr lang="en-US" altLang="zh-CN" dirty="0" smtClean="0"/>
              <a:t>:</a:t>
            </a:r>
            <a:r>
              <a:rPr lang="zh-CN" altLang="en-US" dirty="0" smtClean="0"/>
              <a:t>示例</a:t>
            </a:r>
          </a:p>
        </p:txBody>
      </p:sp>
      <p:graphicFrame>
        <p:nvGraphicFramePr>
          <p:cNvPr id="3074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684213" y="2317750"/>
          <a:ext cx="7659687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" name="PhotoSuite Image" r:id="rId3" imgW="5238720" imgH="1076400" progId="PhotoSuite.Image">
                  <p:embed/>
                </p:oleObj>
              </mc:Choice>
              <mc:Fallback>
                <p:oleObj name="PhotoSuite Image" r:id="rId3" imgW="5238720" imgH="1076400" progId="PhotoSuite.Imag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2317750"/>
                        <a:ext cx="7659687" cy="135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1475581" y="2060575"/>
            <a:ext cx="5574115" cy="45719"/>
          </a:xfrm>
          <a:prstGeom prst="leftRightArrow">
            <a:avLst>
              <a:gd name="adj1" fmla="val 50000"/>
              <a:gd name="adj2" fmla="val 1592878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042988" y="2276475"/>
            <a:ext cx="5689600" cy="71438"/>
          </a:xfrm>
          <a:prstGeom prst="leftRightArrow">
            <a:avLst>
              <a:gd name="adj1" fmla="val 50000"/>
              <a:gd name="adj2" fmla="val 1592878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55650" y="4437063"/>
            <a:ext cx="7129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/>
              <a:t>心率</a:t>
            </a:r>
            <a:r>
              <a:rPr lang="en-US" altLang="zh-CN" sz="3600" b="1" dirty="0"/>
              <a:t>=60/</a:t>
            </a:r>
            <a:r>
              <a:rPr lang="zh-CN" altLang="en-US" sz="3600" b="1" dirty="0"/>
              <a:t>（</a:t>
            </a:r>
            <a:r>
              <a:rPr lang="en-US" altLang="zh-CN" sz="3600" b="1" dirty="0"/>
              <a:t>2.6/3</a:t>
            </a:r>
            <a:r>
              <a:rPr lang="zh-CN" altLang="en-US" sz="3600" b="1" dirty="0"/>
              <a:t>）</a:t>
            </a:r>
            <a:r>
              <a:rPr lang="en-US" altLang="zh-CN" sz="3600" b="1" dirty="0"/>
              <a:t>=77</a:t>
            </a:r>
            <a:r>
              <a:rPr lang="zh-CN" altLang="en-US" sz="3600" b="1" dirty="0"/>
              <a:t>次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" y="2060575"/>
            <a:ext cx="1258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 smtClean="0">
                <a:solidFill>
                  <a:srgbClr val="FF0000"/>
                </a:solidFill>
              </a:rPr>
              <a:t>R-R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间期</a:t>
            </a:r>
            <a:endParaRPr lang="en-US" altLang="zh-CN" sz="2000" b="1" dirty="0">
              <a:solidFill>
                <a:srgbClr val="FF000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049696" y="1860520"/>
            <a:ext cx="13387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 smtClean="0">
                <a:solidFill>
                  <a:srgbClr val="FF0000"/>
                </a:solidFill>
              </a:rPr>
              <a:t>P-P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间期</a:t>
            </a:r>
            <a:endParaRPr lang="en-US" altLang="zh-CN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ext Box 10"/>
          <p:cNvSpPr txBox="1">
            <a:spLocks noChangeArrowheads="1"/>
          </p:cNvSpPr>
          <p:nvPr/>
        </p:nvSpPr>
        <p:spPr bwMode="auto">
          <a:xfrm>
            <a:off x="2627312" y="2467457"/>
            <a:ext cx="719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</a:rPr>
              <a:t>150</a:t>
            </a:r>
          </a:p>
        </p:txBody>
      </p:sp>
      <p:sp>
        <p:nvSpPr>
          <p:cNvPr id="53252" name="Text Box 14"/>
          <p:cNvSpPr txBox="1">
            <a:spLocks noChangeArrowheads="1"/>
          </p:cNvSpPr>
          <p:nvPr/>
        </p:nvSpPr>
        <p:spPr bwMode="auto">
          <a:xfrm>
            <a:off x="2121418" y="2353269"/>
            <a:ext cx="64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</a:rPr>
              <a:t>300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67171" y="2473126"/>
            <a:ext cx="8569325" cy="2521148"/>
            <a:chOff x="1066" y="1685"/>
            <a:chExt cx="3696" cy="1155"/>
          </a:xfrm>
        </p:grpSpPr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1066" y="1685"/>
              <a:ext cx="3696" cy="1155"/>
              <a:chOff x="1066" y="1685"/>
              <a:chExt cx="3696" cy="1155"/>
            </a:xfrm>
          </p:grpSpPr>
          <p:grpSp>
            <p:nvGrpSpPr>
              <p:cNvPr id="4" name="Group 21"/>
              <p:cNvGrpSpPr>
                <a:grpSpLocks/>
              </p:cNvGrpSpPr>
              <p:nvPr/>
            </p:nvGrpSpPr>
            <p:grpSpPr bwMode="auto">
              <a:xfrm>
                <a:off x="1066" y="1685"/>
                <a:ext cx="3696" cy="1155"/>
                <a:chOff x="1066" y="1685"/>
                <a:chExt cx="3696" cy="1155"/>
              </a:xfrm>
            </p:grpSpPr>
            <p:grpSp>
              <p:nvGrpSpPr>
                <p:cNvPr id="5" name="Group 20"/>
                <p:cNvGrpSpPr>
                  <a:grpSpLocks/>
                </p:cNvGrpSpPr>
                <p:nvPr/>
              </p:nvGrpSpPr>
              <p:grpSpPr bwMode="auto">
                <a:xfrm>
                  <a:off x="1066" y="1685"/>
                  <a:ext cx="3696" cy="1155"/>
                  <a:chOff x="1066" y="1685"/>
                  <a:chExt cx="3696" cy="1155"/>
                </a:xfrm>
              </p:grpSpPr>
              <p:pic>
                <p:nvPicPr>
                  <p:cNvPr id="53268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 l="10838" t="57419" r="11127" b="20038"/>
                  <a:stretch>
                    <a:fillRect/>
                  </a:stretch>
                </p:blipFill>
                <p:spPr bwMode="auto">
                  <a:xfrm>
                    <a:off x="1066" y="1979"/>
                    <a:ext cx="3696" cy="86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53269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38" y="1685"/>
                    <a:ext cx="227" cy="1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sz="2000" b="1" dirty="0">
                        <a:solidFill>
                          <a:srgbClr val="FF0000"/>
                        </a:solidFill>
                      </a:rPr>
                      <a:t>R</a:t>
                    </a:r>
                  </a:p>
                </p:txBody>
              </p:sp>
            </p:grpSp>
            <p:sp>
              <p:nvSpPr>
                <p:cNvPr id="53267" name="Line 11"/>
                <p:cNvSpPr>
                  <a:spLocks noChangeShapeType="1"/>
                </p:cNvSpPr>
                <p:nvPr/>
              </p:nvSpPr>
              <p:spPr bwMode="auto">
                <a:xfrm>
                  <a:off x="1951" y="1798"/>
                  <a:ext cx="0" cy="36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53265" name="Line 13"/>
              <p:cNvSpPr>
                <a:spLocks noChangeShapeType="1"/>
              </p:cNvSpPr>
              <p:nvPr/>
            </p:nvSpPr>
            <p:spPr bwMode="auto">
              <a:xfrm flipH="1">
                <a:off x="2164" y="1848"/>
                <a:ext cx="3" cy="31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3263" name="Line 15"/>
            <p:cNvSpPr>
              <a:spLocks noChangeShapeType="1"/>
            </p:cNvSpPr>
            <p:nvPr/>
          </p:nvSpPr>
          <p:spPr bwMode="auto">
            <a:xfrm>
              <a:off x="2387" y="1721"/>
              <a:ext cx="0" cy="43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3254" name="Text Box 19"/>
          <p:cNvSpPr txBox="1">
            <a:spLocks noChangeArrowheads="1"/>
          </p:cNvSpPr>
          <p:nvPr/>
        </p:nvSpPr>
        <p:spPr bwMode="auto">
          <a:xfrm>
            <a:off x="3132138" y="2222500"/>
            <a:ext cx="649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53255" name="Text Box 28"/>
          <p:cNvSpPr txBox="1">
            <a:spLocks noChangeArrowheads="1"/>
          </p:cNvSpPr>
          <p:nvPr/>
        </p:nvSpPr>
        <p:spPr bwMode="auto">
          <a:xfrm>
            <a:off x="4355207" y="2173959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</a:rPr>
              <a:t>60</a:t>
            </a:r>
          </a:p>
        </p:txBody>
      </p:sp>
      <p:sp>
        <p:nvSpPr>
          <p:cNvPr id="53256" name="Text Box 29"/>
          <p:cNvSpPr txBox="1">
            <a:spLocks noChangeArrowheads="1"/>
          </p:cNvSpPr>
          <p:nvPr/>
        </p:nvSpPr>
        <p:spPr bwMode="auto">
          <a:xfrm>
            <a:off x="3779713" y="2352221"/>
            <a:ext cx="57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</a:rPr>
              <a:t>75</a:t>
            </a:r>
          </a:p>
        </p:txBody>
      </p:sp>
      <p:sp>
        <p:nvSpPr>
          <p:cNvPr id="53257" name="Text Box 30"/>
          <p:cNvSpPr txBox="1">
            <a:spLocks noChangeArrowheads="1"/>
          </p:cNvSpPr>
          <p:nvPr/>
        </p:nvSpPr>
        <p:spPr bwMode="auto">
          <a:xfrm>
            <a:off x="4859834" y="2096252"/>
            <a:ext cx="576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53258" name="Line 31"/>
          <p:cNvSpPr>
            <a:spLocks noChangeShapeType="1"/>
          </p:cNvSpPr>
          <p:nvPr/>
        </p:nvSpPr>
        <p:spPr bwMode="auto">
          <a:xfrm flipH="1">
            <a:off x="4048015" y="2719268"/>
            <a:ext cx="1814" cy="78694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59" name="Line 33"/>
          <p:cNvSpPr>
            <a:spLocks noChangeShapeType="1"/>
          </p:cNvSpPr>
          <p:nvPr/>
        </p:nvSpPr>
        <p:spPr bwMode="auto">
          <a:xfrm flipH="1">
            <a:off x="4568948" y="2550658"/>
            <a:ext cx="0" cy="760669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60" name="Line 34"/>
          <p:cNvSpPr>
            <a:spLocks noChangeShapeType="1"/>
          </p:cNvSpPr>
          <p:nvPr/>
        </p:nvSpPr>
        <p:spPr bwMode="auto">
          <a:xfrm>
            <a:off x="5060050" y="2467457"/>
            <a:ext cx="0" cy="103875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142844" y="285728"/>
            <a:ext cx="8077200" cy="563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zh-CN" altLang="en-US" dirty="0" smtClean="0"/>
              <a:t>常见心率的简单计算</a:t>
            </a:r>
          </a:p>
        </p:txBody>
      </p:sp>
      <p:sp>
        <p:nvSpPr>
          <p:cNvPr id="30" name="Text Box 37"/>
          <p:cNvSpPr txBox="1">
            <a:spLocks noChangeArrowheads="1"/>
          </p:cNvSpPr>
          <p:nvPr/>
        </p:nvSpPr>
        <p:spPr bwMode="auto">
          <a:xfrm>
            <a:off x="1682357" y="5142383"/>
            <a:ext cx="54721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chemeClr val="tx2"/>
                </a:solidFill>
              </a:rPr>
              <a:t>注</a:t>
            </a:r>
            <a:r>
              <a:rPr lang="zh-CN" altLang="en-US" sz="2400" dirty="0" smtClean="0">
                <a:solidFill>
                  <a:schemeClr val="tx2"/>
                </a:solidFill>
              </a:rPr>
              <a:t>：心律规则时可用此方法计算</a:t>
            </a:r>
            <a:endParaRPr lang="zh-CN" alt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85" name="Picture 4"/>
          <p:cNvPicPr>
            <a:picLocks noChangeAspect="1" noChangeArrowheads="1"/>
          </p:cNvPicPr>
          <p:nvPr/>
        </p:nvPicPr>
        <p:blipFill>
          <a:blip r:embed="rId2"/>
          <a:srcRect l="21677" t="30342" r="19798" b="52602"/>
          <a:stretch>
            <a:fillRect/>
          </a:stretch>
        </p:blipFill>
        <p:spPr bwMode="auto">
          <a:xfrm>
            <a:off x="518548" y="1554617"/>
            <a:ext cx="527684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2150" name="Text Box 9"/>
          <p:cNvSpPr txBox="1">
            <a:spLocks noChangeArrowheads="1"/>
          </p:cNvSpPr>
          <p:nvPr/>
        </p:nvSpPr>
        <p:spPr bwMode="auto">
          <a:xfrm>
            <a:off x="6191250" y="1941513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/>
              <a:t>  </a:t>
            </a:r>
            <a:r>
              <a:rPr lang="zh-CN" altLang="en-US" sz="2400" b="1" dirty="0"/>
              <a:t>心率：每分</a:t>
            </a:r>
            <a:r>
              <a:rPr lang="en-US" altLang="zh-CN" sz="2400" b="1" dirty="0"/>
              <a:t>____</a:t>
            </a:r>
            <a:r>
              <a:rPr lang="zh-CN" altLang="en-US" sz="2400" b="1" dirty="0"/>
              <a:t>次</a:t>
            </a:r>
          </a:p>
        </p:txBody>
      </p:sp>
      <p:sp>
        <p:nvSpPr>
          <p:cNvPr id="262151" name="Text Box 10"/>
          <p:cNvSpPr txBox="1">
            <a:spLocks noChangeArrowheads="1"/>
          </p:cNvSpPr>
          <p:nvPr/>
        </p:nvSpPr>
        <p:spPr bwMode="auto">
          <a:xfrm>
            <a:off x="6372225" y="3546475"/>
            <a:ext cx="2771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心率：每分</a:t>
            </a:r>
            <a:r>
              <a:rPr lang="en-US" altLang="zh-CN" sz="2400" b="1" dirty="0"/>
              <a:t>____</a:t>
            </a:r>
            <a:r>
              <a:rPr lang="zh-CN" altLang="en-US" sz="2400" b="1" dirty="0"/>
              <a:t>次</a:t>
            </a:r>
          </a:p>
        </p:txBody>
      </p:sp>
      <p:sp>
        <p:nvSpPr>
          <p:cNvPr id="262152" name="Text Box 11"/>
          <p:cNvSpPr txBox="1">
            <a:spLocks noChangeArrowheads="1"/>
          </p:cNvSpPr>
          <p:nvPr/>
        </p:nvSpPr>
        <p:spPr bwMode="auto">
          <a:xfrm>
            <a:off x="6372225" y="5477081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心率：每分</a:t>
            </a:r>
            <a:r>
              <a:rPr lang="en-US" altLang="zh-CN" sz="2400" b="1" dirty="0"/>
              <a:t>____</a:t>
            </a:r>
            <a:r>
              <a:rPr lang="zh-CN" altLang="en-US" sz="2400" b="1" dirty="0"/>
              <a:t>次</a:t>
            </a:r>
          </a:p>
        </p:txBody>
      </p:sp>
      <p:pic>
        <p:nvPicPr>
          <p:cNvPr id="54283" name="Picture 2"/>
          <p:cNvPicPr>
            <a:picLocks noChangeAspect="1" noChangeArrowheads="1"/>
          </p:cNvPicPr>
          <p:nvPr/>
        </p:nvPicPr>
        <p:blipFill>
          <a:blip r:embed="rId3"/>
          <a:srcRect l="10742" t="57390" r="11446" b="20187"/>
          <a:stretch>
            <a:fillRect/>
          </a:stretch>
        </p:blipFill>
        <p:spPr bwMode="auto">
          <a:xfrm>
            <a:off x="570929" y="4837635"/>
            <a:ext cx="5332413" cy="127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1" name="Picture 6"/>
          <p:cNvPicPr>
            <a:picLocks noChangeAspect="1" noChangeArrowheads="1"/>
          </p:cNvPicPr>
          <p:nvPr/>
        </p:nvPicPr>
        <p:blipFill rotWithShape="1">
          <a:blip r:embed="rId4"/>
          <a:srcRect l="29871" t="28389" r="20044" b="55318"/>
          <a:stretch/>
        </p:blipFill>
        <p:spPr bwMode="auto">
          <a:xfrm>
            <a:off x="611560" y="3184525"/>
            <a:ext cx="4853676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42844" y="285728"/>
            <a:ext cx="8077200" cy="563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zh-CN" altLang="en-US" dirty="0" smtClean="0"/>
              <a:t>心率的测量和计算：练习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26591" y="3184525"/>
            <a:ext cx="572081" cy="358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dirty="0" smtClean="0"/>
              <a:t>#2</a:t>
            </a:r>
            <a:endParaRPr lang="en-US" altLang="zh-CN" dirty="0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97506" y="4783097"/>
            <a:ext cx="572081" cy="358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dirty="0" smtClean="0"/>
              <a:t>#3</a:t>
            </a:r>
            <a:endParaRPr lang="en-US" altLang="zh-CN" dirty="0"/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226592" y="1554617"/>
            <a:ext cx="630378" cy="358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dirty="0" smtClean="0"/>
              <a:t>#1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6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62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50" grpId="0"/>
      <p:bldP spid="262151" grpId="0"/>
      <p:bldP spid="262152" grpId="0"/>
    </p:bld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1369</TotalTime>
  <Pages>0</Pages>
  <Words>791</Words>
  <Characters>0</Characters>
  <Application>Microsoft Office PowerPoint</Application>
  <DocSecurity>0</DocSecurity>
  <PresentationFormat>全屏显示(4:3)</PresentationFormat>
  <Lines>0</Lines>
  <Paragraphs>146</Paragraphs>
  <Slides>25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课件模板</vt:lpstr>
      <vt:lpstr>PhotoSuite Image</vt:lpstr>
      <vt:lpstr>第二节   正常心电图</vt:lpstr>
      <vt:lpstr>一、心电图测量</vt:lpstr>
      <vt:lpstr>（一）各波段时间与振幅的测量</vt:lpstr>
      <vt:lpstr>PowerPoint 演示文稿</vt:lpstr>
      <vt:lpstr>PowerPoint 演示文稿</vt:lpstr>
      <vt:lpstr>（二）心率的测量和计算</vt:lpstr>
      <vt:lpstr>心率的计算:示例</vt:lpstr>
      <vt:lpstr>PowerPoint 演示文稿</vt:lpstr>
      <vt:lpstr>PowerPoint 演示文稿</vt:lpstr>
      <vt:lpstr>（三）平均心电轴</vt:lpstr>
      <vt:lpstr>（三）平均心电轴</vt:lpstr>
      <vt:lpstr>（三）平均心电轴</vt:lpstr>
      <vt:lpstr>（三）平均心电轴</vt:lpstr>
      <vt:lpstr>PowerPoint 演示文稿</vt:lpstr>
      <vt:lpstr>二、正常心电图波形与正常值</vt:lpstr>
      <vt:lpstr>二、正常心电图波形与正常值</vt:lpstr>
      <vt:lpstr>二、正常心电图波形与正常值</vt:lpstr>
      <vt:lpstr>二、正常心电图波形与正常值</vt:lpstr>
      <vt:lpstr>二、正常心电图波形与正常值</vt:lpstr>
      <vt:lpstr>二、正常心电图波形与正常值</vt:lpstr>
      <vt:lpstr>二、正常心电图波形与正常值</vt:lpstr>
      <vt:lpstr>二、正常心电图波形与正常值</vt:lpstr>
      <vt:lpstr>二、正常心电图波形与正常值</vt:lpstr>
      <vt:lpstr>二、正常心电图波形与正常值</vt:lpstr>
      <vt:lpstr>二、正常心电图波形与正常值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191</cp:revision>
  <cp:lastPrinted>1899-12-30T00:00:00Z</cp:lastPrinted>
  <dcterms:created xsi:type="dcterms:W3CDTF">2008-12-16T07:41:38Z</dcterms:created>
  <dcterms:modified xsi:type="dcterms:W3CDTF">2015-12-11T03:18:18Z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